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3" r:id="rId4"/>
    <p:sldId id="275" r:id="rId5"/>
    <p:sldId id="277" r:id="rId6"/>
    <p:sldId id="278" r:id="rId7"/>
    <p:sldId id="279" r:id="rId8"/>
    <p:sldId id="280" r:id="rId9"/>
    <p:sldId id="288" r:id="rId10"/>
    <p:sldId id="281" r:id="rId11"/>
    <p:sldId id="282" r:id="rId12"/>
    <p:sldId id="283" r:id="rId13"/>
    <p:sldId id="286" r:id="rId14"/>
    <p:sldId id="263"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20" name="عنصر نائب للتذييل 19"/>
          <p:cNvSpPr>
            <a:spLocks noGrp="1"/>
          </p:cNvSpPr>
          <p:nvPr>
            <p:ph type="ftr" sz="quarter" idx="11"/>
          </p:nvPr>
        </p:nvSpPr>
        <p:spPr/>
        <p:txBody>
          <a:bodyPr/>
          <a:lstStyle>
            <a:extLst/>
          </a:lstStyle>
          <a:p>
            <a:endParaRPr lang="ar-IQ" dirty="0"/>
          </a:p>
        </p:txBody>
      </p:sp>
      <p:sp>
        <p:nvSpPr>
          <p:cNvPr id="10" name="عنصر نائب لرقم الشريحة 9"/>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5" name="عنصر نائب للتذييل 4"/>
          <p:cNvSpPr>
            <a:spLocks noGrp="1"/>
          </p:cNvSpPr>
          <p:nvPr>
            <p:ph type="ftr" sz="quarter" idx="11"/>
          </p:nvPr>
        </p:nvSpPr>
        <p:spPr/>
        <p:txBody>
          <a:bodyPr/>
          <a:lstStyle>
            <a:extLst/>
          </a:lstStyle>
          <a:p>
            <a:endParaRPr lang="ar-IQ" dirty="0"/>
          </a:p>
        </p:txBody>
      </p:sp>
      <p:sp>
        <p:nvSpPr>
          <p:cNvPr id="6" name="عنصر نائب لرقم الشريحة 5"/>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6" name="عنصر نائب للتذييل 5"/>
          <p:cNvSpPr>
            <a:spLocks noGrp="1"/>
          </p:cNvSpPr>
          <p:nvPr>
            <p:ph type="ftr" sz="quarter" idx="11"/>
          </p:nvPr>
        </p:nvSpPr>
        <p:spPr/>
        <p:txBody>
          <a:bodyPr/>
          <a:lstStyle>
            <a:extLst/>
          </a:lstStyle>
          <a:p>
            <a:endParaRPr lang="ar-IQ" dirty="0"/>
          </a:p>
        </p:txBody>
      </p:sp>
      <p:sp>
        <p:nvSpPr>
          <p:cNvPr id="7" name="عنصر نائب لرقم الشريحة 6"/>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8" name="عنصر نائب للتذييل 7"/>
          <p:cNvSpPr>
            <a:spLocks noGrp="1"/>
          </p:cNvSpPr>
          <p:nvPr>
            <p:ph type="ftr" sz="quarter" idx="11"/>
          </p:nvPr>
        </p:nvSpPr>
        <p:spPr/>
        <p:txBody>
          <a:bodyPr/>
          <a:lstStyle>
            <a:extLst/>
          </a:lstStyle>
          <a:p>
            <a:endParaRPr lang="ar-IQ" dirty="0"/>
          </a:p>
        </p:txBody>
      </p:sp>
      <p:sp>
        <p:nvSpPr>
          <p:cNvPr id="9" name="عنصر نائب لرقم الشريحة 8"/>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4" name="عنصر نائب للتذييل 3"/>
          <p:cNvSpPr>
            <a:spLocks noGrp="1"/>
          </p:cNvSpPr>
          <p:nvPr>
            <p:ph type="ftr" sz="quarter" idx="11"/>
          </p:nvPr>
        </p:nvSpPr>
        <p:spPr/>
        <p:txBody>
          <a:bodyPr/>
          <a:lstStyle>
            <a:extLst/>
          </a:lstStyle>
          <a:p>
            <a:endParaRPr lang="ar-IQ" dirty="0"/>
          </a:p>
        </p:txBody>
      </p:sp>
      <p:sp>
        <p:nvSpPr>
          <p:cNvPr id="5" name="عنصر نائب لرقم الشريحة 4"/>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3" name="عنصر نائب للتذييل 2"/>
          <p:cNvSpPr>
            <a:spLocks noGrp="1"/>
          </p:cNvSpPr>
          <p:nvPr>
            <p:ph type="ftr" sz="quarter" idx="11"/>
          </p:nvPr>
        </p:nvSpPr>
        <p:spPr/>
        <p:txBody>
          <a:bodyPr/>
          <a:lstStyle>
            <a:extLst/>
          </a:lstStyle>
          <a:p>
            <a:endParaRPr lang="ar-IQ" dirty="0"/>
          </a:p>
        </p:txBody>
      </p:sp>
      <p:sp>
        <p:nvSpPr>
          <p:cNvPr id="4" name="عنصر نائب لرقم الشريحة 3"/>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6" name="عنصر نائب للتذييل 5"/>
          <p:cNvSpPr>
            <a:spLocks noGrp="1"/>
          </p:cNvSpPr>
          <p:nvPr>
            <p:ph type="ftr" sz="quarter" idx="11"/>
          </p:nvPr>
        </p:nvSpPr>
        <p:spPr/>
        <p:txBody>
          <a:bodyPr/>
          <a:lstStyle>
            <a:extLst/>
          </a:lstStyle>
          <a:p>
            <a:endParaRPr lang="ar-IQ" dirty="0"/>
          </a:p>
        </p:txBody>
      </p:sp>
      <p:sp>
        <p:nvSpPr>
          <p:cNvPr id="7" name="عنصر نائب لرقم الشريحة 6"/>
          <p:cNvSpPr>
            <a:spLocks noGrp="1"/>
          </p:cNvSpPr>
          <p:nvPr>
            <p:ph type="sldNum" sz="quarter" idx="12"/>
          </p:nvPr>
        </p:nvSpPr>
        <p:spPr/>
        <p:txBody>
          <a:bodyPr/>
          <a:lstStyle>
            <a:extLst/>
          </a:lstStyle>
          <a:p>
            <a:fld id="{55A0D816-2EBC-42C1-A3D7-14CB3F656D79}"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819B5D7-14B5-4F79-B3DC-8D63BC279A7D}" type="datetimeFigureOut">
              <a:rPr lang="ar-IQ" smtClean="0"/>
              <a:t>09/04/1445</a:t>
            </a:fld>
            <a:endParaRPr lang="ar-IQ" dirty="0"/>
          </a:p>
        </p:txBody>
      </p:sp>
      <p:sp>
        <p:nvSpPr>
          <p:cNvPr id="6" name="عنصر نائب للتذييل 5"/>
          <p:cNvSpPr>
            <a:spLocks noGrp="1"/>
          </p:cNvSpPr>
          <p:nvPr>
            <p:ph type="ftr" sz="quarter" idx="11"/>
          </p:nvPr>
        </p:nvSpPr>
        <p:spPr/>
        <p:txBody>
          <a:bodyPr/>
          <a:lstStyle>
            <a:extLst/>
          </a:lstStyle>
          <a:p>
            <a:endParaRPr lang="ar-IQ" dirty="0"/>
          </a:p>
        </p:txBody>
      </p:sp>
      <p:sp>
        <p:nvSpPr>
          <p:cNvPr id="7" name="عنصر نائب لرقم الشريحة 6"/>
          <p:cNvSpPr>
            <a:spLocks noGrp="1"/>
          </p:cNvSpPr>
          <p:nvPr>
            <p:ph type="sldNum" sz="quarter" idx="12"/>
          </p:nvPr>
        </p:nvSpPr>
        <p:spPr/>
        <p:txBody>
          <a:bodyPr/>
          <a:lstStyle>
            <a:extLst/>
          </a:lstStyle>
          <a:p>
            <a:fld id="{55A0D816-2EBC-42C1-A3D7-14CB3F656D79}" type="slidenum">
              <a:rPr lang="ar-IQ" smtClean="0"/>
              <a:t>‹#›</a:t>
            </a:fld>
            <a:endParaRPr lang="ar-IQ"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819B5D7-14B5-4F79-B3DC-8D63BC279A7D}" type="datetimeFigureOut">
              <a:rPr lang="ar-IQ" smtClean="0"/>
              <a:t>09/04/1445</a:t>
            </a:fld>
            <a:endParaRPr lang="ar-IQ"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5A0D816-2EBC-42C1-A3D7-14CB3F656D79}" type="slidenum">
              <a:rPr lang="ar-IQ" smtClean="0"/>
              <a:t>‹#›</a:t>
            </a:fld>
            <a:endParaRPr lang="ar-IQ"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832082"/>
          </a:xfrm>
        </p:spPr>
        <p:style>
          <a:lnRef idx="3">
            <a:schemeClr val="lt1"/>
          </a:lnRef>
          <a:fillRef idx="1">
            <a:schemeClr val="accent5"/>
          </a:fillRef>
          <a:effectRef idx="1">
            <a:schemeClr val="accent5"/>
          </a:effectRef>
          <a:fontRef idx="minor">
            <a:schemeClr val="lt1"/>
          </a:fontRef>
        </p:style>
        <p:txBody>
          <a:bodyPr/>
          <a:lstStyle/>
          <a:p>
            <a:pPr algn="r"/>
            <a:endParaRPr lang="ar-IQ" b="1" dirty="0">
              <a:solidFill>
                <a:schemeClr val="tx1"/>
              </a:solidFill>
            </a:endParaRPr>
          </a:p>
        </p:txBody>
      </p:sp>
      <p:sp>
        <p:nvSpPr>
          <p:cNvPr id="3" name="عنوان فرعي 2"/>
          <p:cNvSpPr>
            <a:spLocks noGrp="1"/>
          </p:cNvSpPr>
          <p:nvPr>
            <p:ph type="subTitle" idx="1"/>
          </p:nvPr>
        </p:nvSpPr>
        <p:spPr>
          <a:xfrm>
            <a:off x="22402" y="1850064"/>
            <a:ext cx="9121598" cy="5007936"/>
          </a:xfrm>
          <a:blipFill>
            <a:blip r:embed="rId2"/>
            <a:tile tx="0" ty="0" sx="100000" sy="100000" flip="none" algn="tl"/>
          </a:blipFill>
        </p:spPr>
        <p:txBody>
          <a:bodyPr>
            <a:noAutofit/>
          </a:bodyPr>
          <a:lstStyle/>
          <a:p>
            <a:pPr algn="ctr"/>
            <a:endParaRPr lang="ar-IQ" sz="4300" b="1" dirty="0" smtClean="0">
              <a:solidFill>
                <a:prstClr val="black"/>
              </a:solidFill>
              <a:effectLst>
                <a:outerShdw blurRad="50000" dist="30000" dir="5400000" algn="tl" rotWithShape="0">
                  <a:srgbClr val="000000">
                    <a:alpha val="30000"/>
                  </a:srgbClr>
                </a:outerShdw>
              </a:effectLst>
            </a:endParaRPr>
          </a:p>
          <a:p>
            <a:pPr algn="ctr"/>
            <a:endParaRPr lang="ar-IQ" sz="4300" b="1" dirty="0">
              <a:solidFill>
                <a:prstClr val="black"/>
              </a:solidFill>
              <a:effectLst>
                <a:outerShdw blurRad="50000" dist="30000" dir="5400000" algn="tl" rotWithShape="0">
                  <a:srgbClr val="000000">
                    <a:alpha val="30000"/>
                  </a:srgbClr>
                </a:outerShdw>
              </a:effectLst>
            </a:endParaRPr>
          </a:p>
          <a:p>
            <a:pPr algn="ctr"/>
            <a:endParaRPr lang="ar-IQ" sz="4300" b="1" dirty="0">
              <a:solidFill>
                <a:prstClr val="black"/>
              </a:solidFill>
              <a:effectLst>
                <a:outerShdw blurRad="50000" dist="30000" dir="5400000" algn="tl" rotWithShape="0">
                  <a:srgbClr val="000000">
                    <a:alpha val="30000"/>
                  </a:srgbClr>
                </a:outerShdw>
              </a:effectLst>
            </a:endParaRPr>
          </a:p>
          <a:p>
            <a:pPr algn="ctr"/>
            <a:r>
              <a:rPr lang="ar-IQ" sz="3600" b="1" dirty="0" smtClean="0">
                <a:solidFill>
                  <a:prstClr val="black"/>
                </a:solidFill>
                <a:effectLst>
                  <a:outerShdw blurRad="50000" dist="30000" dir="5400000" algn="tl" rotWithShape="0">
                    <a:srgbClr val="000000">
                      <a:alpha val="30000"/>
                    </a:srgbClr>
                  </a:outerShdw>
                </a:effectLst>
              </a:rPr>
              <a:t>المحاضرة  </a:t>
            </a:r>
            <a:r>
              <a:rPr lang="ar-IQ" sz="3600" b="1" dirty="0">
                <a:solidFill>
                  <a:prstClr val="black"/>
                </a:solidFill>
                <a:effectLst>
                  <a:outerShdw blurRad="50000" dist="30000" dir="5400000" algn="tl" rotWithShape="0">
                    <a:srgbClr val="000000">
                      <a:alpha val="30000"/>
                    </a:srgbClr>
                  </a:outerShdw>
                </a:effectLst>
              </a:rPr>
              <a:t>-</a:t>
            </a:r>
            <a:r>
              <a:rPr lang="ar-IQ" sz="3600" b="1" dirty="0" smtClean="0">
                <a:solidFill>
                  <a:prstClr val="black"/>
                </a:solidFill>
                <a:effectLst>
                  <a:outerShdw blurRad="50000" dist="30000" dir="5400000" algn="tl" rotWithShape="0">
                    <a:srgbClr val="000000">
                      <a:alpha val="30000"/>
                    </a:srgbClr>
                  </a:outerShdw>
                </a:effectLst>
              </a:rPr>
              <a:t>1-</a:t>
            </a:r>
          </a:p>
          <a:p>
            <a:pPr algn="ctr"/>
            <a:r>
              <a:rPr lang="ar-IQ" sz="4000" b="1" dirty="0" smtClean="0">
                <a:latin typeface="Arial"/>
                <a:cs typeface="Arial"/>
              </a:rPr>
              <a:t>البحث </a:t>
            </a:r>
            <a:r>
              <a:rPr lang="ar-IQ" sz="4000" b="1" dirty="0">
                <a:latin typeface="Arial"/>
                <a:cs typeface="Arial"/>
              </a:rPr>
              <a:t>العلمي: </a:t>
            </a:r>
            <a:r>
              <a:rPr lang="ar-IQ" sz="4000" b="1" dirty="0" smtClean="0">
                <a:latin typeface="Arial"/>
                <a:cs typeface="Arial"/>
              </a:rPr>
              <a:t>أهدافه ومتطلباته</a:t>
            </a:r>
          </a:p>
          <a:p>
            <a:pPr algn="ctr"/>
            <a:r>
              <a:rPr lang="ar-IQ" sz="3600" b="1" dirty="0" smtClean="0"/>
              <a:t>أ. د. سندس عبد الكريم محمد</a:t>
            </a:r>
          </a:p>
          <a:p>
            <a:pPr algn="ctr"/>
            <a:r>
              <a:rPr lang="ar-IQ" sz="3600" b="1" dirty="0" smtClean="0"/>
              <a:t>كلية الزراعة / جامعة البصرة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9" y="116632"/>
            <a:ext cx="1904220" cy="163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1551"/>
            <a:ext cx="167640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د.سندس\Desktop\Captur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02" y="1771601"/>
            <a:ext cx="3528392" cy="24866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53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a:latin typeface="Tahoma-Bold"/>
              </a:rPr>
              <a:t>منهجية البحث العلمي الزراعي</a:t>
            </a:r>
            <a:endParaRPr lang="ar-IQ" sz="3600" dirty="0"/>
          </a:p>
        </p:txBody>
      </p:sp>
      <p:sp>
        <p:nvSpPr>
          <p:cNvPr id="3" name="عنصر نائب للمحتوى 2"/>
          <p:cNvSpPr>
            <a:spLocks noGrp="1"/>
          </p:cNvSpPr>
          <p:nvPr>
            <p:ph idx="1"/>
          </p:nvPr>
        </p:nvSpPr>
        <p:spPr>
          <a:xfrm>
            <a:off x="0" y="1196752"/>
            <a:ext cx="9144000" cy="5661248"/>
          </a:xfrm>
          <a:solidFill>
            <a:schemeClr val="bg1">
              <a:lumMod val="85000"/>
            </a:schemeClr>
          </a:solidFill>
        </p:spPr>
        <p:txBody>
          <a:bodyPr>
            <a:normAutofit/>
          </a:bodyPr>
          <a:lstStyle/>
          <a:p>
            <a:pPr algn="just">
              <a:lnSpc>
                <a:spcPct val="150000"/>
              </a:lnSpc>
              <a:buFont typeface="Wingdings" pitchFamily="2" charset="2"/>
              <a:buChar char="q"/>
            </a:pPr>
            <a:r>
              <a:rPr lang="ar-IQ" sz="2800" b="1" dirty="0">
                <a:latin typeface="Times New Roman" pitchFamily="18" charset="0"/>
                <a:cs typeface="Times New Roman" pitchFamily="18" charset="0"/>
              </a:rPr>
              <a:t>أقام </a:t>
            </a:r>
            <a:r>
              <a:rPr lang="ar-IQ" sz="2800" dirty="0">
                <a:latin typeface="Times New Roman" pitchFamily="18" charset="0"/>
                <a:cs typeface="Times New Roman" pitchFamily="18" charset="0"/>
              </a:rPr>
              <a:t>الإنسان الأنظمة البيئية الزراعية حيثما وجد على الأرض لتلبية </a:t>
            </a:r>
            <a:r>
              <a:rPr lang="ar-IQ" sz="2800" dirty="0" smtClean="0">
                <a:latin typeface="Times New Roman" pitchFamily="18" charset="0"/>
                <a:cs typeface="Times New Roman" pitchFamily="18" charset="0"/>
              </a:rPr>
              <a:t>متطلباته المختلفة </a:t>
            </a:r>
            <a:r>
              <a:rPr lang="ar-IQ" sz="2800" dirty="0">
                <a:latin typeface="Times New Roman" pitchFamily="18" charset="0"/>
                <a:cs typeface="Times New Roman" pitchFamily="18" charset="0"/>
              </a:rPr>
              <a:t>من غذاء </a:t>
            </a:r>
            <a:r>
              <a:rPr lang="ar-IQ" sz="2800" dirty="0" smtClean="0">
                <a:latin typeface="Times New Roman" pitchFamily="18" charset="0"/>
                <a:cs typeface="Times New Roman" pitchFamily="18" charset="0"/>
              </a:rPr>
              <a:t>وكساء </a:t>
            </a:r>
            <a:r>
              <a:rPr lang="ar-IQ" sz="2800" dirty="0">
                <a:latin typeface="Times New Roman" pitchFamily="18" charset="0"/>
                <a:cs typeface="Times New Roman" pitchFamily="18" charset="0"/>
              </a:rPr>
              <a:t>وسكن ......وعبر التجارب والأبحاث العلمية تضاعفت </a:t>
            </a:r>
            <a:r>
              <a:rPr lang="ar-IQ" sz="2800" dirty="0" smtClean="0">
                <a:latin typeface="Times New Roman" pitchFamily="18" charset="0"/>
                <a:cs typeface="Times New Roman" pitchFamily="18" charset="0"/>
              </a:rPr>
              <a:t>المعرفة البشرية </a:t>
            </a:r>
            <a:r>
              <a:rPr lang="ar-IQ" sz="2800" dirty="0">
                <a:latin typeface="Times New Roman" pitchFamily="18" charset="0"/>
                <a:cs typeface="Times New Roman" pitchFamily="18" charset="0"/>
              </a:rPr>
              <a:t>لزيادة الإنتاج وتطويره والاستفادة المثلى من الموارد الطبيعية ضمن </a:t>
            </a:r>
            <a:r>
              <a:rPr lang="ar-IQ" sz="2800" dirty="0" smtClean="0">
                <a:latin typeface="Times New Roman" pitchFamily="18" charset="0"/>
                <a:cs typeface="Times New Roman" pitchFamily="18" charset="0"/>
              </a:rPr>
              <a:t>مفاهيم التنمية </a:t>
            </a:r>
            <a:r>
              <a:rPr lang="ar-IQ" sz="2800" dirty="0">
                <a:latin typeface="Times New Roman" pitchFamily="18" charset="0"/>
                <a:cs typeface="Times New Roman" pitchFamily="18" charset="0"/>
              </a:rPr>
              <a:t>المستدامة لتحسين البنية التحتية المختلفة للمجتمعات المعاصرة وتطويرها .</a:t>
            </a:r>
          </a:p>
          <a:p>
            <a:pPr marL="82296" indent="0" algn="just">
              <a:lnSpc>
                <a:spcPct val="150000"/>
              </a:lnSpc>
              <a:buNone/>
            </a:pPr>
            <a:r>
              <a:rPr lang="ar-IQ" sz="2800" dirty="0">
                <a:latin typeface="Times New Roman" pitchFamily="18" charset="0"/>
                <a:cs typeface="Times New Roman" pitchFamily="18" charset="0"/>
              </a:rPr>
              <a:t>ولكي تعطى الأبحاث العلمية الزراعية نتائجها الصحيحة فلابد لها أن تنفذ </a:t>
            </a:r>
            <a:r>
              <a:rPr lang="ar-IQ" sz="2800" dirty="0" smtClean="0">
                <a:latin typeface="Times New Roman" pitchFamily="18" charset="0"/>
                <a:cs typeface="Times New Roman" pitchFamily="18" charset="0"/>
              </a:rPr>
              <a:t>بمنهجية محددة </a:t>
            </a:r>
            <a:r>
              <a:rPr lang="ar-IQ" sz="2800" dirty="0">
                <a:latin typeface="Times New Roman" pitchFamily="18" charset="0"/>
                <a:cs typeface="Times New Roman" pitchFamily="18" charset="0"/>
              </a:rPr>
              <a:t>تتضمن </a:t>
            </a:r>
            <a:r>
              <a:rPr lang="ar-IQ" sz="2800" dirty="0" smtClean="0">
                <a:latin typeface="Times New Roman" pitchFamily="18" charset="0"/>
                <a:cs typeface="Times New Roman" pitchFamily="18" charset="0"/>
              </a:rPr>
              <a:t>العديد من الخطوات اهمها اختيار موضوع البحث .</a:t>
            </a:r>
            <a:endParaRPr lang="ar-IQ"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40133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smtClean="0">
                <a:latin typeface="Tahoma-Bold"/>
              </a:rPr>
              <a:t>اختيار موضوع البحث </a:t>
            </a:r>
            <a:endParaRPr lang="ar-IQ" sz="3600" dirty="0"/>
          </a:p>
        </p:txBody>
      </p:sp>
      <p:sp>
        <p:nvSpPr>
          <p:cNvPr id="3" name="عنصر نائب للمحتوى 2"/>
          <p:cNvSpPr>
            <a:spLocks noGrp="1"/>
          </p:cNvSpPr>
          <p:nvPr>
            <p:ph idx="1"/>
          </p:nvPr>
        </p:nvSpPr>
        <p:spPr>
          <a:xfrm>
            <a:off x="0" y="1196752"/>
            <a:ext cx="9144000" cy="5661248"/>
          </a:xfrm>
          <a:solidFill>
            <a:schemeClr val="bg1">
              <a:lumMod val="85000"/>
            </a:schemeClr>
          </a:solidFill>
        </p:spPr>
        <p:txBody>
          <a:bodyPr>
            <a:normAutofit/>
          </a:bodyPr>
          <a:lstStyle/>
          <a:p>
            <a:pPr algn="just">
              <a:lnSpc>
                <a:spcPct val="115000"/>
              </a:lnSpc>
            </a:pPr>
            <a:r>
              <a:rPr lang="ar-SA" sz="2400" dirty="0">
                <a:latin typeface="Simplified Arabic" pitchFamily="18" charset="-78"/>
                <a:ea typeface="Calibri"/>
                <a:cs typeface="Simplified Arabic" pitchFamily="18" charset="-78"/>
              </a:rPr>
              <a:t>يعد اختيار موضوع الدراسة أو البحث من أكثر عناصر البحث العلمي أهمية وأكثرها مسؤولي</a:t>
            </a:r>
            <a:r>
              <a:rPr lang="ar-IQ" sz="2400" dirty="0">
                <a:latin typeface="Simplified Arabic" pitchFamily="18" charset="-78"/>
                <a:ea typeface="Calibri"/>
                <a:cs typeface="Simplified Arabic" pitchFamily="18" charset="-78"/>
              </a:rPr>
              <a:t>ة،  </a:t>
            </a:r>
            <a:r>
              <a:rPr lang="ar-SA" sz="2400" dirty="0">
                <a:latin typeface="Simplified Arabic" pitchFamily="18" charset="-78"/>
                <a:ea typeface="Calibri"/>
                <a:cs typeface="Simplified Arabic" pitchFamily="18" charset="-78"/>
              </a:rPr>
              <a:t>فاختيار غير موفق للموضوع يؤدي لضياع الجهد والوقت والنفقات، فقد نختار موضوع للبحث ولكننا نجد أنفسنا غير موفقين بعد أشهر أو سنة أو سنوات من بداية العمل مما  يقتضي أن نبدأ من جديد</a:t>
            </a:r>
            <a:r>
              <a:rPr lang="en-US" sz="2400" dirty="0">
                <a:latin typeface="Simplified Arabic" pitchFamily="18" charset="-78"/>
                <a:ea typeface="Calibri"/>
                <a:cs typeface="Simplified Arabic" pitchFamily="18" charset="-78"/>
              </a:rPr>
              <a:t> . </a:t>
            </a:r>
            <a:r>
              <a:rPr lang="ar-SA" sz="2400" dirty="0">
                <a:latin typeface="Simplified Arabic" pitchFamily="18" charset="-78"/>
                <a:ea typeface="Calibri"/>
                <a:cs typeface="Simplified Arabic" pitchFamily="18" charset="-78"/>
              </a:rPr>
              <a:t>وقد يكون الموضوع مدروس في السابق من قبل باحثين استطاعوا الإجابة على التساؤلات المطروحة</a:t>
            </a:r>
            <a:endParaRPr lang="en-US" sz="2400" dirty="0">
              <a:latin typeface="Simplified Arabic" pitchFamily="18" charset="-78"/>
              <a:ea typeface="Calibri"/>
              <a:cs typeface="Simplified Arabic" pitchFamily="18" charset="-78"/>
            </a:endParaRPr>
          </a:p>
          <a:p>
            <a:pPr algn="just"/>
            <a:r>
              <a:rPr lang="en-US" sz="2400" dirty="0">
                <a:latin typeface="Simplified Arabic" pitchFamily="18" charset="-78"/>
                <a:ea typeface="Calibri"/>
                <a:cs typeface="Simplified Arabic" pitchFamily="18" charset="-78"/>
              </a:rPr>
              <a:t>.</a:t>
            </a:r>
            <a:r>
              <a:rPr lang="ar-SA" sz="2400" dirty="0">
                <a:latin typeface="Simplified Arabic" pitchFamily="18" charset="-78"/>
                <a:ea typeface="Calibri"/>
                <a:cs typeface="Simplified Arabic" pitchFamily="18" charset="-78"/>
              </a:rPr>
              <a:t>لذا </a:t>
            </a:r>
            <a:r>
              <a:rPr lang="ar-SA" sz="2400" dirty="0" smtClean="0">
                <a:latin typeface="Simplified Arabic" pitchFamily="18" charset="-78"/>
                <a:ea typeface="Calibri"/>
                <a:cs typeface="Simplified Arabic" pitchFamily="18" charset="-78"/>
              </a:rPr>
              <a:t>ي</a:t>
            </a:r>
            <a:r>
              <a:rPr lang="ar-IQ" sz="2400" dirty="0" smtClean="0">
                <a:latin typeface="Simplified Arabic" pitchFamily="18" charset="-78"/>
                <a:ea typeface="Calibri"/>
                <a:cs typeface="Simplified Arabic" pitchFamily="18" charset="-78"/>
              </a:rPr>
              <a:t>عد</a:t>
            </a:r>
            <a:r>
              <a:rPr lang="ar-SA" sz="2400" dirty="0" smtClean="0">
                <a:latin typeface="Simplified Arabic" pitchFamily="18" charset="-78"/>
                <a:ea typeface="Calibri"/>
                <a:cs typeface="Simplified Arabic" pitchFamily="18" charset="-78"/>
              </a:rPr>
              <a:t> </a:t>
            </a:r>
            <a:r>
              <a:rPr lang="ar-SA" sz="2400" dirty="0">
                <a:latin typeface="Simplified Arabic" pitchFamily="18" charset="-78"/>
                <a:ea typeface="Calibri"/>
                <a:cs typeface="Simplified Arabic" pitchFamily="18" charset="-78"/>
              </a:rPr>
              <a:t>تحديد موضوع البحث أهم عمل يقوم به الباحث</a:t>
            </a:r>
            <a:r>
              <a:rPr lang="en-US" sz="2400" dirty="0">
                <a:latin typeface="Simplified Arabic" pitchFamily="18" charset="-78"/>
                <a:ea typeface="Calibri"/>
                <a:cs typeface="Simplified Arabic" pitchFamily="18" charset="-78"/>
              </a:rPr>
              <a:t>.</a:t>
            </a:r>
            <a:r>
              <a:rPr lang="ar-SA" sz="2400" dirty="0">
                <a:latin typeface="Simplified Arabic" pitchFamily="18" charset="-78"/>
                <a:ea typeface="Calibri"/>
                <a:cs typeface="Simplified Arabic" pitchFamily="18" charset="-78"/>
              </a:rPr>
              <a:t>وعليه أن يسأل ويقرأ ويستشير ويتساءل بينه وبين الباحثين والمؤسسات العلمية المختلفة</a:t>
            </a:r>
            <a:r>
              <a:rPr lang="en-US" sz="2400" dirty="0">
                <a:latin typeface="Simplified Arabic" pitchFamily="18" charset="-78"/>
                <a:ea typeface="Calibri"/>
                <a:cs typeface="Simplified Arabic" pitchFamily="18" charset="-78"/>
              </a:rPr>
              <a:t> .</a:t>
            </a:r>
            <a:r>
              <a:rPr lang="ar-SA" sz="2400" dirty="0">
                <a:latin typeface="Simplified Arabic" pitchFamily="18" charset="-78"/>
                <a:ea typeface="Calibri"/>
                <a:cs typeface="Simplified Arabic" pitchFamily="18" charset="-78"/>
              </a:rPr>
              <a:t>وأن يطُلع على قواعد المعلومات المتاحة على شبكة الانترنيت للبحوث المنتهية والجارية وعلى مواقع المنظمات ومرا</a:t>
            </a:r>
            <a:r>
              <a:rPr lang="ar-IQ" sz="2400" dirty="0">
                <a:latin typeface="Simplified Arabic" pitchFamily="18" charset="-78"/>
                <a:ea typeface="Calibri"/>
                <a:cs typeface="Simplified Arabic" pitchFamily="18" charset="-78"/>
              </a:rPr>
              <a:t>ك</a:t>
            </a:r>
            <a:r>
              <a:rPr lang="ar-SA" sz="2400" dirty="0">
                <a:latin typeface="Simplified Arabic" pitchFamily="18" charset="-78"/>
                <a:ea typeface="Calibri"/>
                <a:cs typeface="Simplified Arabic" pitchFamily="18" charset="-78"/>
              </a:rPr>
              <a:t>ز البحوث الزراعية </a:t>
            </a:r>
            <a:r>
              <a:rPr lang="ar-SA" sz="2400" dirty="0" smtClean="0">
                <a:latin typeface="Simplified Arabic" pitchFamily="18" charset="-78"/>
                <a:ea typeface="Calibri"/>
                <a:cs typeface="Simplified Arabic" pitchFamily="18" charset="-78"/>
              </a:rPr>
              <a:t>العالمية </a:t>
            </a:r>
            <a:r>
              <a:rPr lang="en-US" sz="2400" dirty="0" smtClean="0">
                <a:latin typeface="Simplified Arabic" pitchFamily="18" charset="-78"/>
                <a:ea typeface="Calibri"/>
                <a:cs typeface="Simplified Arabic" pitchFamily="18" charset="-78"/>
              </a:rPr>
              <a:t>ICARDA </a:t>
            </a:r>
            <a:r>
              <a:rPr lang="en-US" sz="2400" dirty="0">
                <a:latin typeface="Simplified Arabic" pitchFamily="18" charset="-78"/>
                <a:ea typeface="Calibri"/>
                <a:cs typeface="Simplified Arabic" pitchFamily="18" charset="-78"/>
              </a:rPr>
              <a:t>– FAO </a:t>
            </a:r>
            <a:endParaRPr lang="en-US" sz="2400" dirty="0" smtClean="0">
              <a:latin typeface="Simplified Arabic" pitchFamily="18" charset="-78"/>
              <a:ea typeface="Calibri"/>
              <a:cs typeface="Simplified Arabic" pitchFamily="18" charset="-78"/>
            </a:endParaRPr>
          </a:p>
          <a:p>
            <a:pPr marL="82296" indent="0" algn="just">
              <a:buNone/>
            </a:pPr>
            <a:r>
              <a:rPr lang="en-US" sz="2400" dirty="0" smtClean="0">
                <a:latin typeface="Simplified Arabic" pitchFamily="18" charset="-78"/>
                <a:ea typeface="Calibri"/>
                <a:cs typeface="Simplified Arabic" pitchFamily="18" charset="-78"/>
              </a:rPr>
              <a:t>   </a:t>
            </a:r>
            <a:r>
              <a:rPr lang="ar-SA" sz="2400" dirty="0" smtClean="0">
                <a:latin typeface="Simplified Arabic" pitchFamily="18" charset="-78"/>
                <a:ea typeface="Calibri"/>
                <a:cs typeface="Simplified Arabic" pitchFamily="18" charset="-78"/>
              </a:rPr>
              <a:t>والمجلات </a:t>
            </a:r>
            <a:r>
              <a:rPr lang="ar-SA" sz="2400" dirty="0">
                <a:latin typeface="Simplified Arabic" pitchFamily="18" charset="-78"/>
                <a:ea typeface="Calibri"/>
                <a:cs typeface="Simplified Arabic" pitchFamily="18" charset="-78"/>
              </a:rPr>
              <a:t>العلمية الزراعية </a:t>
            </a:r>
            <a:r>
              <a:rPr lang="ar-SA" sz="2400" dirty="0" smtClean="0">
                <a:latin typeface="Simplified Arabic" pitchFamily="18" charset="-78"/>
                <a:ea typeface="Calibri"/>
                <a:cs typeface="Simplified Arabic" pitchFamily="18" charset="-78"/>
              </a:rPr>
              <a:t>المتخصصة</a:t>
            </a:r>
            <a:r>
              <a:rPr lang="ar-IQ" sz="2400" dirty="0" smtClean="0">
                <a:latin typeface="Simplified Arabic" pitchFamily="18" charset="-78"/>
                <a:ea typeface="Calibri"/>
                <a:cs typeface="Simplified Arabic" pitchFamily="18" charset="-78"/>
              </a:rPr>
              <a:t> ا</a:t>
            </a:r>
            <a:r>
              <a:rPr lang="ar-SA" sz="2400" dirty="0" smtClean="0">
                <a:latin typeface="Simplified Arabic" pitchFamily="18" charset="-78"/>
                <a:ea typeface="Calibri"/>
                <a:cs typeface="Simplified Arabic" pitchFamily="18" charset="-78"/>
              </a:rPr>
              <a:t>لمتاحة</a:t>
            </a:r>
            <a:r>
              <a:rPr lang="ar-IQ" sz="2400" dirty="0" smtClean="0">
                <a:latin typeface="Simplified Arabic" pitchFamily="18" charset="-78"/>
                <a:ea typeface="Calibri"/>
                <a:cs typeface="Simplified Arabic" pitchFamily="18" charset="-78"/>
              </a:rPr>
              <a:t>، </a:t>
            </a:r>
            <a:r>
              <a:rPr lang="ar-IQ" sz="2400" dirty="0">
                <a:latin typeface="Simplified Arabic" pitchFamily="18" charset="-78"/>
                <a:ea typeface="Calibri"/>
                <a:cs typeface="Simplified Arabic" pitchFamily="18" charset="-78"/>
              </a:rPr>
              <a:t>وعليه </a:t>
            </a:r>
            <a:r>
              <a:rPr lang="ar-SA" sz="2400" dirty="0">
                <a:latin typeface="Simplified Arabic" pitchFamily="18" charset="-78"/>
                <a:ea typeface="Calibri"/>
                <a:cs typeface="Simplified Arabic" pitchFamily="18" charset="-78"/>
              </a:rPr>
              <a:t>يجعل من موضوع الدراسة محور حياته في تلك الفترة</a:t>
            </a:r>
            <a:r>
              <a:rPr lang="en-US" dirty="0">
                <a:latin typeface="Times New Roman"/>
                <a:ea typeface="Calibri"/>
              </a:rPr>
              <a:t>.</a:t>
            </a:r>
            <a:endParaRPr lang="ar-IQ"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4013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a:latin typeface="Tahoma-Bold"/>
              </a:rPr>
              <a:t>ولكي يكون اختيار موضوع البحث موفقاً وسليماً يجب أن يتوفر فيه </a:t>
            </a:r>
            <a:r>
              <a:rPr lang="ar-IQ" sz="3600" b="1" dirty="0" smtClean="0">
                <a:latin typeface="Tahoma-Bold"/>
              </a:rPr>
              <a:t>الشروط التالية  </a:t>
            </a:r>
            <a:endParaRPr lang="ar-IQ" sz="3600" dirty="0"/>
          </a:p>
        </p:txBody>
      </p:sp>
      <p:sp>
        <p:nvSpPr>
          <p:cNvPr id="3" name="عنصر نائب للمحتوى 2"/>
          <p:cNvSpPr>
            <a:spLocks noGrp="1"/>
          </p:cNvSpPr>
          <p:nvPr>
            <p:ph idx="1"/>
          </p:nvPr>
        </p:nvSpPr>
        <p:spPr>
          <a:xfrm>
            <a:off x="0" y="1196752"/>
            <a:ext cx="9144000" cy="5661248"/>
          </a:xfrm>
          <a:solidFill>
            <a:schemeClr val="bg1">
              <a:lumMod val="85000"/>
            </a:schemeClr>
          </a:solidFill>
        </p:spPr>
        <p:txBody>
          <a:bodyPr>
            <a:normAutofit/>
          </a:bodyPr>
          <a:lstStyle/>
          <a:p>
            <a:pPr>
              <a:buFont typeface="Wingdings" pitchFamily="2" charset="2"/>
              <a:buChar char="v"/>
            </a:pPr>
            <a:r>
              <a:rPr lang="ar-IQ" sz="2400" dirty="0">
                <a:latin typeface="Times New Roman" pitchFamily="18" charset="0"/>
                <a:cs typeface="Times New Roman" pitchFamily="18" charset="0"/>
              </a:rPr>
              <a:t>أن يكون للبحث أهمية استراتيجية وطنية أو قومية</a:t>
            </a:r>
          </a:p>
          <a:p>
            <a:pPr>
              <a:buFont typeface="Wingdings" pitchFamily="2" charset="2"/>
              <a:buChar char="v"/>
            </a:pPr>
            <a:r>
              <a:rPr lang="ar-IQ" sz="2400" dirty="0">
                <a:latin typeface="Times New Roman" pitchFamily="18" charset="0"/>
                <a:cs typeface="Times New Roman" pitchFamily="18" charset="0"/>
              </a:rPr>
              <a:t>أن يساهم البحث في تطوير التنمية الزراعية.</a:t>
            </a:r>
          </a:p>
          <a:p>
            <a:pPr>
              <a:buFont typeface="Wingdings" pitchFamily="2" charset="2"/>
              <a:buChar char="v"/>
            </a:pPr>
            <a:r>
              <a:rPr lang="ar-IQ" sz="2400" dirty="0">
                <a:latin typeface="Times New Roman" pitchFamily="18" charset="0"/>
                <a:cs typeface="Times New Roman" pitchFamily="18" charset="0"/>
              </a:rPr>
              <a:t>أن يجيب على الأسئلة المطروحة معالجاً حول مشكلة ملحة أو جانباً </a:t>
            </a:r>
            <a:r>
              <a:rPr lang="ar-IQ" sz="2400" dirty="0" smtClean="0">
                <a:latin typeface="Times New Roman" pitchFamily="18" charset="0"/>
                <a:cs typeface="Times New Roman" pitchFamily="18" charset="0"/>
              </a:rPr>
              <a:t>منها</a:t>
            </a:r>
          </a:p>
          <a:p>
            <a:pPr>
              <a:buFont typeface="Wingdings" pitchFamily="2" charset="2"/>
              <a:buChar char="v"/>
            </a:pPr>
            <a:r>
              <a:rPr lang="ar-IQ" sz="2400" dirty="0" smtClean="0">
                <a:latin typeface="Times New Roman" pitchFamily="18" charset="0"/>
                <a:cs typeface="Times New Roman" pitchFamily="18" charset="0"/>
              </a:rPr>
              <a:t>مشاركة </a:t>
            </a:r>
            <a:r>
              <a:rPr lang="ar-IQ" sz="2400" dirty="0">
                <a:latin typeface="Times New Roman" pitchFamily="18" charset="0"/>
                <a:cs typeface="Times New Roman" pitchFamily="18" charset="0"/>
              </a:rPr>
              <a:t>المؤسسات العلمية المتخصصة وخاصة للباحثين المبتدئين.</a:t>
            </a:r>
          </a:p>
          <a:p>
            <a:pPr>
              <a:buFont typeface="Wingdings" pitchFamily="2" charset="2"/>
              <a:buChar char="v"/>
            </a:pPr>
            <a:r>
              <a:rPr lang="ar-IQ" sz="2400" dirty="0">
                <a:latin typeface="Times New Roman" pitchFamily="18" charset="0"/>
                <a:cs typeface="Times New Roman" pitchFamily="18" charset="0"/>
              </a:rPr>
              <a:t>أن يكون الموضوع محدداً وليس استراتيجية عامة لا تتناسب والإمكانيات المتوفرة أو المتوقع تأمينها.</a:t>
            </a:r>
          </a:p>
          <a:p>
            <a:pPr>
              <a:buFont typeface="Wingdings" pitchFamily="2" charset="2"/>
              <a:buChar char="v"/>
            </a:pPr>
            <a:r>
              <a:rPr lang="ar-IQ" sz="2400" dirty="0">
                <a:latin typeface="Times New Roman" pitchFamily="18" charset="0"/>
                <a:cs typeface="Times New Roman" pitchFamily="18" charset="0"/>
              </a:rPr>
              <a:t>في حال </a:t>
            </a:r>
            <a:r>
              <a:rPr lang="ar-IQ" sz="2400" dirty="0" smtClean="0">
                <a:latin typeface="Times New Roman" pitchFamily="18" charset="0"/>
                <a:cs typeface="Times New Roman" pitchFamily="18" charset="0"/>
              </a:rPr>
              <a:t>كان </a:t>
            </a:r>
            <a:r>
              <a:rPr lang="ar-IQ" sz="2400" dirty="0">
                <a:latin typeface="Times New Roman" pitchFamily="18" charset="0"/>
                <a:cs typeface="Times New Roman" pitchFamily="18" charset="0"/>
              </a:rPr>
              <a:t>موضوع البحث متعدداً يمكن للباحث تجزئته بحيث يدرس نقاط محددة </a:t>
            </a:r>
            <a:r>
              <a:rPr lang="ar-IQ" sz="2400" dirty="0" smtClean="0">
                <a:latin typeface="Times New Roman" pitchFamily="18" charset="0"/>
                <a:cs typeface="Times New Roman" pitchFamily="18" charset="0"/>
              </a:rPr>
              <a:t>كل </a:t>
            </a:r>
            <a:r>
              <a:rPr lang="ar-IQ" sz="2400" dirty="0">
                <a:latin typeface="Times New Roman" pitchFamily="18" charset="0"/>
                <a:cs typeface="Times New Roman" pitchFamily="18" charset="0"/>
              </a:rPr>
              <a:t>عام ويوثق </a:t>
            </a:r>
            <a:r>
              <a:rPr lang="ar-IQ" sz="2400" dirty="0" smtClean="0">
                <a:latin typeface="Times New Roman" pitchFamily="18" charset="0"/>
                <a:cs typeface="Times New Roman" pitchFamily="18" charset="0"/>
              </a:rPr>
              <a:t>نتائجه </a:t>
            </a:r>
            <a:r>
              <a:rPr lang="ar-IQ" sz="2400" dirty="0">
                <a:latin typeface="Times New Roman" pitchFamily="18" charset="0"/>
                <a:cs typeface="Times New Roman" pitchFamily="18" charset="0"/>
              </a:rPr>
              <a:t>ثم ينتقل لتنفيذ نقاط </a:t>
            </a:r>
            <a:r>
              <a:rPr lang="ar-IQ" sz="2400" dirty="0" smtClean="0">
                <a:latin typeface="Times New Roman" pitchFamily="18" charset="0"/>
                <a:cs typeface="Times New Roman" pitchFamily="18" charset="0"/>
              </a:rPr>
              <a:t>أخرى.</a:t>
            </a:r>
          </a:p>
          <a:p>
            <a:pPr>
              <a:buFont typeface="Wingdings" pitchFamily="2" charset="2"/>
              <a:buChar char="v"/>
            </a:pPr>
            <a:r>
              <a:rPr lang="ar-IQ" sz="2400" dirty="0" smtClean="0">
                <a:latin typeface="Times New Roman" pitchFamily="18" charset="0"/>
                <a:cs typeface="Times New Roman" pitchFamily="18" charset="0"/>
              </a:rPr>
              <a:t>اختيار </a:t>
            </a:r>
            <a:r>
              <a:rPr lang="ar-IQ" sz="2400" dirty="0">
                <a:latin typeface="Times New Roman" pitchFamily="18" charset="0"/>
                <a:cs typeface="Times New Roman" pitchFamily="18" charset="0"/>
              </a:rPr>
              <a:t>التسمية الملائمة للموضوع أو المشكلة المطروحة للدراسة بحيث توضح اتجاه البحث وفي أي مجال من المجالات </a:t>
            </a:r>
            <a:r>
              <a:rPr lang="ar-IQ" sz="2400" dirty="0" smtClean="0">
                <a:latin typeface="Times New Roman" pitchFamily="18" charset="0"/>
                <a:cs typeface="Times New Roman" pitchFamily="18" charset="0"/>
              </a:rPr>
              <a:t>وكذلك </a:t>
            </a:r>
            <a:r>
              <a:rPr lang="ar-IQ" sz="2400" dirty="0">
                <a:latin typeface="Times New Roman" pitchFamily="18" charset="0"/>
                <a:cs typeface="Times New Roman" pitchFamily="18" charset="0"/>
              </a:rPr>
              <a:t>هدف البحث والفكرة التي</a:t>
            </a:r>
          </a:p>
          <a:p>
            <a:pPr marL="82296" indent="0">
              <a:buNone/>
            </a:pPr>
            <a:r>
              <a:rPr lang="ar-IQ" sz="2400" dirty="0">
                <a:latin typeface="Times New Roman" pitchFamily="18" charset="0"/>
                <a:cs typeface="Times New Roman" pitchFamily="18" charset="0"/>
              </a:rPr>
              <a:t>يستند إليها بحيث تكون الكلمات مما </a:t>
            </a:r>
            <a:r>
              <a:rPr lang="ar-IQ" sz="2400" dirty="0" smtClean="0">
                <a:latin typeface="Times New Roman" pitchFamily="18" charset="0"/>
                <a:cs typeface="Times New Roman" pitchFamily="18" charset="0"/>
              </a:rPr>
              <a:t>قل ودل فالجمل </a:t>
            </a:r>
            <a:r>
              <a:rPr lang="ar-IQ" sz="2400" dirty="0">
                <a:latin typeface="Times New Roman" pitchFamily="18" charset="0"/>
                <a:cs typeface="Times New Roman" pitchFamily="18" charset="0"/>
              </a:rPr>
              <a:t>القصيرة </a:t>
            </a:r>
            <a:r>
              <a:rPr lang="ar-IQ" sz="2400" dirty="0" smtClean="0">
                <a:latin typeface="Times New Roman" pitchFamily="18" charset="0"/>
                <a:cs typeface="Times New Roman" pitchFamily="18" charset="0"/>
              </a:rPr>
              <a:t>المركزة</a:t>
            </a:r>
            <a:endParaRPr lang="ar-IQ" sz="2400" dirty="0">
              <a:latin typeface="Times New Roman" pitchFamily="18" charset="0"/>
              <a:cs typeface="Times New Roman" pitchFamily="18" charset="0"/>
            </a:endParaRPr>
          </a:p>
          <a:p>
            <a:pPr marL="82296" indent="0">
              <a:buNone/>
            </a:pPr>
            <a:r>
              <a:rPr lang="ar-IQ" sz="2400" dirty="0">
                <a:latin typeface="Times New Roman" pitchFamily="18" charset="0"/>
                <a:cs typeface="Times New Roman" pitchFamily="18" charset="0"/>
              </a:rPr>
              <a:t>والمبتكرة هي اجمل ما يمكن استخدامه في تسمية البحث.</a:t>
            </a:r>
          </a:p>
        </p:txBody>
      </p:sp>
    </p:spTree>
    <p:extLst>
      <p:ext uri="{BB962C8B-B14F-4D97-AF65-F5344CB8AC3E}">
        <p14:creationId xmlns:p14="http://schemas.microsoft.com/office/powerpoint/2010/main" val="2940133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166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16632"/>
            <a:ext cx="7600888" cy="6131768"/>
          </a:xfrm>
        </p:spPr>
        <p:txBody>
          <a:bodyPr>
            <a:normAutofit/>
          </a:bodyPr>
          <a:lstStyle/>
          <a:p>
            <a:pPr marL="82296" indent="0">
              <a:buNone/>
            </a:pPr>
            <a:endParaRPr lang="ar-IQ" sz="4800" dirty="0"/>
          </a:p>
        </p:txBody>
      </p:sp>
      <p:sp>
        <p:nvSpPr>
          <p:cNvPr id="8" name="وسيلة شرح بيضاوية 7"/>
          <p:cNvSpPr/>
          <p:nvPr/>
        </p:nvSpPr>
        <p:spPr>
          <a:xfrm>
            <a:off x="2123728" y="1268760"/>
            <a:ext cx="6048672" cy="3024336"/>
          </a:xfrm>
          <a:prstGeom prst="wedgeEllipseCallou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82296" lvl="0">
              <a:spcBef>
                <a:spcPts val="600"/>
              </a:spcBef>
              <a:buClr>
                <a:srgbClr val="7FD13B"/>
              </a:buClr>
              <a:buSzPct val="80000"/>
            </a:pPr>
            <a:r>
              <a:rPr lang="ar-IQ" sz="4800" dirty="0">
                <a:solidFill>
                  <a:prstClr val="black"/>
                </a:solidFill>
              </a:rPr>
              <a:t>شكرا لمتابعتكم </a:t>
            </a:r>
          </a:p>
        </p:txBody>
      </p:sp>
    </p:spTree>
    <p:extLst>
      <p:ext uri="{BB962C8B-B14F-4D97-AF65-F5344CB8AC3E}">
        <p14:creationId xmlns:p14="http://schemas.microsoft.com/office/powerpoint/2010/main" val="2353716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8760"/>
          </a:xfrm>
        </p:spPr>
        <p:style>
          <a:lnRef idx="1">
            <a:schemeClr val="accent3"/>
          </a:lnRef>
          <a:fillRef idx="2">
            <a:schemeClr val="accent3"/>
          </a:fillRef>
          <a:effectRef idx="1">
            <a:schemeClr val="accent3"/>
          </a:effectRef>
          <a:fontRef idx="minor">
            <a:schemeClr val="dk1"/>
          </a:fontRef>
        </p:style>
        <p:txBody>
          <a:bodyPr>
            <a:noAutofit/>
          </a:bodyPr>
          <a:lstStyle/>
          <a:p>
            <a:pPr marL="365760" lvl="0" indent="-283464" algn="ctr">
              <a:lnSpc>
                <a:spcPct val="150000"/>
              </a:lnSpc>
              <a:spcBef>
                <a:spcPts val="600"/>
              </a:spcBef>
            </a:pPr>
            <a:r>
              <a:rPr lang="ar-IQ" sz="3200" b="1" dirty="0" smtClean="0">
                <a:solidFill>
                  <a:srgbClr val="050505"/>
                </a:solidFill>
                <a:latin typeface="Times New Roman,Bold"/>
              </a:rPr>
              <a:t>تعريف البحث</a:t>
            </a:r>
            <a:r>
              <a:rPr lang="ar-IQ" sz="3200" b="1" dirty="0" smtClean="0">
                <a:solidFill>
                  <a:prstClr val="black"/>
                </a:solidFill>
                <a:effectLst/>
                <a:latin typeface="Times New Roman"/>
                <a:ea typeface="Times New Roman"/>
              </a:rPr>
              <a:t> </a:t>
            </a:r>
            <a:r>
              <a:rPr lang="en-US" sz="3200" b="1" dirty="0" smtClean="0">
                <a:solidFill>
                  <a:prstClr val="black"/>
                </a:solidFill>
                <a:effectLst/>
                <a:latin typeface="Times New Roman"/>
                <a:ea typeface="Times New Roman"/>
              </a:rPr>
              <a:t>Research definition       </a:t>
            </a:r>
            <a:r>
              <a:rPr lang="ar-IQ" sz="3200" b="1" dirty="0" smtClean="0">
                <a:solidFill>
                  <a:prstClr val="black"/>
                </a:solidFill>
                <a:effectLst/>
                <a:latin typeface="Times New Roman"/>
                <a:ea typeface="Times New Roman"/>
              </a:rPr>
              <a:t> </a:t>
            </a:r>
            <a:r>
              <a:rPr lang="en-US" sz="3200" dirty="0">
                <a:solidFill>
                  <a:prstClr val="black"/>
                </a:solidFill>
                <a:effectLst/>
                <a:latin typeface="Times New Roman"/>
                <a:ea typeface="Times New Roman"/>
                <a:cs typeface="+mn-cs"/>
              </a:rPr>
              <a:t/>
            </a:r>
            <a:br>
              <a:rPr lang="en-US" sz="3200" dirty="0">
                <a:solidFill>
                  <a:prstClr val="black"/>
                </a:solidFill>
                <a:effectLst/>
                <a:latin typeface="Times New Roman"/>
                <a:ea typeface="Times New Roman"/>
                <a:cs typeface="+mn-cs"/>
              </a:rPr>
            </a:br>
            <a:endParaRPr lang="ar-IQ" sz="3200" dirty="0"/>
          </a:p>
        </p:txBody>
      </p:sp>
      <p:sp>
        <p:nvSpPr>
          <p:cNvPr id="3" name="عنصر نائب للمحتوى 2"/>
          <p:cNvSpPr>
            <a:spLocks noGrp="1"/>
          </p:cNvSpPr>
          <p:nvPr>
            <p:ph idx="1"/>
          </p:nvPr>
        </p:nvSpPr>
        <p:spPr>
          <a:xfrm>
            <a:off x="1435608" y="980728"/>
            <a:ext cx="7456872" cy="5267672"/>
          </a:xfrm>
        </p:spPr>
        <p:txBody>
          <a:bodyPr>
            <a:normAutofit/>
          </a:bodyPr>
          <a:lstStyle/>
          <a:p>
            <a:pPr marL="0" indent="0" algn="justLow">
              <a:lnSpc>
                <a:spcPct val="150000"/>
              </a:lnSpc>
              <a:buNone/>
            </a:pPr>
            <a:r>
              <a:rPr lang="en-US" sz="4500" dirty="0" smtClean="0">
                <a:latin typeface="Times New Roman"/>
                <a:ea typeface="Times New Roman"/>
              </a:rPr>
              <a:t>               </a:t>
            </a:r>
            <a:endParaRPr lang="ar-IQ" sz="4500" dirty="0"/>
          </a:p>
        </p:txBody>
      </p:sp>
      <p:sp>
        <p:nvSpPr>
          <p:cNvPr id="4" name="مستطيل 3"/>
          <p:cNvSpPr/>
          <p:nvPr/>
        </p:nvSpPr>
        <p:spPr>
          <a:xfrm>
            <a:off x="0" y="1340768"/>
            <a:ext cx="9144000" cy="7263527"/>
          </a:xfrm>
          <a:prstGeom prst="rect">
            <a:avLst/>
          </a:prstGeom>
          <a:solidFill>
            <a:schemeClr val="tx2">
              <a:lumMod val="20000"/>
              <a:lumOff val="80000"/>
            </a:schemeClr>
          </a:solidFill>
        </p:spPr>
        <p:txBody>
          <a:bodyPr wrap="square">
            <a:spAutoFit/>
          </a:bodyPr>
          <a:lstStyle/>
          <a:p>
            <a:pPr>
              <a:lnSpc>
                <a:spcPct val="150000"/>
              </a:lnSpc>
            </a:pPr>
            <a:r>
              <a:rPr lang="ar-IQ" sz="2800" dirty="0">
                <a:solidFill>
                  <a:srgbClr val="050505"/>
                </a:solidFill>
                <a:latin typeface="Times New Roman"/>
                <a:cs typeface="Times New Roman"/>
              </a:rPr>
              <a:t>يعد </a:t>
            </a:r>
            <a:r>
              <a:rPr lang="ar-IQ" sz="2800" b="1" dirty="0">
                <a:solidFill>
                  <a:srgbClr val="050505"/>
                </a:solidFill>
                <a:latin typeface="Times New Roman,Bold"/>
                <a:cs typeface="Times New Roman"/>
              </a:rPr>
              <a:t>البحث </a:t>
            </a:r>
            <a:r>
              <a:rPr lang="ar-IQ" sz="2800" dirty="0">
                <a:solidFill>
                  <a:srgbClr val="050505"/>
                </a:solidFill>
                <a:latin typeface="Times New Roman"/>
                <a:cs typeface="Times New Roman"/>
              </a:rPr>
              <a:t>"عملية استقصاء منظمة ودقيقة لجمع الشواهد والأدلة، بهدف اكتشاف معلومات أو علاقات </a:t>
            </a:r>
            <a:r>
              <a:rPr lang="ar-IQ" sz="2800" dirty="0" smtClean="0">
                <a:solidFill>
                  <a:srgbClr val="050505"/>
                </a:solidFill>
                <a:latin typeface="Times New Roman"/>
                <a:cs typeface="Times New Roman"/>
              </a:rPr>
              <a:t>جديدة أو </a:t>
            </a:r>
            <a:r>
              <a:rPr lang="ar-IQ" sz="2800" dirty="0">
                <a:solidFill>
                  <a:srgbClr val="050505"/>
                </a:solidFill>
                <a:latin typeface="Times New Roman"/>
                <a:cs typeface="Times New Roman"/>
              </a:rPr>
              <a:t>تكميل ناقص أو تصحيح خطأ. على أن يتقيد الباحث بإتباع خطوات للبحث العلمي وأن يختار المنهج </a:t>
            </a:r>
            <a:r>
              <a:rPr lang="ar-IQ" sz="2800" dirty="0" smtClean="0">
                <a:solidFill>
                  <a:srgbClr val="050505"/>
                </a:solidFill>
                <a:latin typeface="Times New Roman"/>
                <a:cs typeface="Times New Roman"/>
              </a:rPr>
              <a:t>والأدوات اللازمة </a:t>
            </a:r>
            <a:r>
              <a:rPr lang="ar-IQ" sz="2800" dirty="0">
                <a:solidFill>
                  <a:srgbClr val="050505"/>
                </a:solidFill>
                <a:latin typeface="Times New Roman"/>
                <a:cs typeface="Times New Roman"/>
              </a:rPr>
              <a:t>للبحث وجمع المعلومات</a:t>
            </a:r>
            <a:r>
              <a:rPr lang="ar-IQ" sz="2800" dirty="0" smtClean="0">
                <a:solidFill>
                  <a:srgbClr val="050505"/>
                </a:solidFill>
                <a:latin typeface="Times New Roman"/>
                <a:cs typeface="Times New Roman"/>
              </a:rPr>
              <a:t>".</a:t>
            </a:r>
          </a:p>
          <a:p>
            <a:pPr>
              <a:lnSpc>
                <a:spcPct val="150000"/>
              </a:lnSpc>
            </a:pPr>
            <a:endParaRPr lang="ar-IQ" sz="2800" dirty="0">
              <a:solidFill>
                <a:srgbClr val="050505"/>
              </a:solidFill>
              <a:latin typeface="Times New Roman"/>
              <a:cs typeface="Times New Roman"/>
            </a:endParaRPr>
          </a:p>
          <a:p>
            <a:pPr>
              <a:lnSpc>
                <a:spcPct val="150000"/>
              </a:lnSpc>
            </a:pPr>
            <a:r>
              <a:rPr lang="ar-IQ" sz="2800" dirty="0">
                <a:solidFill>
                  <a:srgbClr val="050505"/>
                </a:solidFill>
                <a:latin typeface="Times New Roman"/>
                <a:cs typeface="Times New Roman"/>
              </a:rPr>
              <a:t>لذا هي عملية تجميع منظم لجميع المعلومات المتوفرة لدى كاتب البحث عن موضوع معين وترتيبها بصورة جيدة </a:t>
            </a:r>
            <a:r>
              <a:rPr lang="ar-IQ" sz="2800" dirty="0" smtClean="0">
                <a:solidFill>
                  <a:srgbClr val="050505"/>
                </a:solidFill>
                <a:latin typeface="Times New Roman"/>
                <a:cs typeface="Times New Roman"/>
              </a:rPr>
              <a:t>بحيث تدعم </a:t>
            </a:r>
            <a:r>
              <a:rPr lang="ar-IQ" sz="2800" dirty="0">
                <a:solidFill>
                  <a:srgbClr val="050505"/>
                </a:solidFill>
                <a:latin typeface="Times New Roman"/>
                <a:cs typeface="Times New Roman"/>
              </a:rPr>
              <a:t>المعلومات السابقة أو تصبح أكثر نقاءً ووضوح </a:t>
            </a:r>
            <a:r>
              <a:rPr lang="ar-IQ" sz="2800" dirty="0" smtClean="0">
                <a:solidFill>
                  <a:srgbClr val="050505"/>
                </a:solidFill>
                <a:latin typeface="Times New Roman"/>
                <a:cs typeface="Times New Roman"/>
              </a:rPr>
              <a:t>.</a:t>
            </a:r>
          </a:p>
          <a:p>
            <a:endParaRPr lang="ar-IQ" sz="2800" dirty="0">
              <a:solidFill>
                <a:srgbClr val="050505"/>
              </a:solidFill>
              <a:latin typeface="Times New Roman"/>
              <a:cs typeface="Times New Roman"/>
            </a:endParaRPr>
          </a:p>
          <a:p>
            <a:endParaRPr lang="ar-IQ" sz="2800" dirty="0" smtClean="0">
              <a:solidFill>
                <a:srgbClr val="050505"/>
              </a:solidFill>
              <a:latin typeface="Times New Roman"/>
              <a:cs typeface="Times New Roman"/>
            </a:endParaRPr>
          </a:p>
          <a:p>
            <a:endParaRPr lang="ar-IQ" sz="2800" dirty="0">
              <a:solidFill>
                <a:srgbClr val="050505"/>
              </a:solidFill>
              <a:latin typeface="Times New Roman"/>
              <a:cs typeface="Times New Roman"/>
            </a:endParaRPr>
          </a:p>
          <a:p>
            <a:endParaRPr lang="ar-IQ" sz="2800" dirty="0" smtClean="0">
              <a:solidFill>
                <a:srgbClr val="050505"/>
              </a:solidFill>
              <a:latin typeface="Times New Roman"/>
              <a:cs typeface="Times New Roman"/>
            </a:endParaRPr>
          </a:p>
          <a:p>
            <a:endParaRPr lang="ar-IQ" dirty="0">
              <a:solidFill>
                <a:srgbClr val="050505"/>
              </a:solidFill>
              <a:latin typeface="Times New Roman"/>
              <a:cs typeface="Times New Roman"/>
            </a:endParaRPr>
          </a:p>
        </p:txBody>
      </p:sp>
    </p:spTree>
    <p:extLst>
      <p:ext uri="{BB962C8B-B14F-4D97-AF65-F5344CB8AC3E}">
        <p14:creationId xmlns:p14="http://schemas.microsoft.com/office/powerpoint/2010/main" val="2723118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a:solidFill>
                  <a:srgbClr val="050505"/>
                </a:solidFill>
                <a:latin typeface="Times New Roman,Bold"/>
              </a:rPr>
              <a:t>مفهوم البحث </a:t>
            </a:r>
            <a:r>
              <a:rPr lang="ar-IQ" sz="3600" b="1" dirty="0" smtClean="0">
                <a:solidFill>
                  <a:srgbClr val="050505"/>
                </a:solidFill>
                <a:latin typeface="Times New Roman,Bold"/>
              </a:rPr>
              <a:t>العلمي </a:t>
            </a:r>
            <a:br>
              <a:rPr lang="ar-IQ" sz="3600" b="1" dirty="0" smtClean="0">
                <a:solidFill>
                  <a:srgbClr val="050505"/>
                </a:solidFill>
                <a:latin typeface="Times New Roman,Bold"/>
              </a:rPr>
            </a:br>
            <a:r>
              <a:rPr lang="ar-IQ" sz="3600" b="1" dirty="0" smtClean="0">
                <a:solidFill>
                  <a:srgbClr val="050505"/>
                </a:solidFill>
                <a:latin typeface="Times New Roman,Bold"/>
              </a:rPr>
              <a:t>    </a:t>
            </a:r>
            <a:r>
              <a:rPr lang="en-US" sz="3600" b="1" dirty="0" smtClean="0">
                <a:solidFill>
                  <a:srgbClr val="050505"/>
                </a:solidFill>
                <a:latin typeface="Times New Roman,Bold"/>
              </a:rPr>
              <a:t>Scientific Research Concept</a:t>
            </a:r>
            <a:endParaRPr lang="ar-IQ" sz="3600" dirty="0"/>
          </a:p>
        </p:txBody>
      </p:sp>
      <p:sp>
        <p:nvSpPr>
          <p:cNvPr id="3" name="عنصر نائب للمحتوى 2"/>
          <p:cNvSpPr>
            <a:spLocks noGrp="1"/>
          </p:cNvSpPr>
          <p:nvPr>
            <p:ph idx="1"/>
          </p:nvPr>
        </p:nvSpPr>
        <p:spPr>
          <a:xfrm>
            <a:off x="0" y="1447800"/>
            <a:ext cx="9144000" cy="5410200"/>
          </a:xfrm>
          <a:solidFill>
            <a:schemeClr val="bg1">
              <a:lumMod val="85000"/>
            </a:schemeClr>
          </a:solidFill>
        </p:spPr>
        <p:txBody>
          <a:bodyPr>
            <a:normAutofit lnSpcReduction="10000"/>
          </a:bodyPr>
          <a:lstStyle/>
          <a:p>
            <a:pPr marL="82296" indent="0">
              <a:buNone/>
            </a:pPr>
            <a:r>
              <a:rPr lang="ar-IQ" dirty="0">
                <a:solidFill>
                  <a:srgbClr val="050505"/>
                </a:solidFill>
                <a:latin typeface="Times New Roman"/>
                <a:cs typeface="Times New Roman"/>
              </a:rPr>
              <a:t>هناك عدد من التعريفات في إطار البحث عن تحديد مفهوم البحث </a:t>
            </a:r>
            <a:r>
              <a:rPr lang="ar-IQ" dirty="0" smtClean="0">
                <a:solidFill>
                  <a:srgbClr val="050505"/>
                </a:solidFill>
                <a:latin typeface="Times New Roman"/>
                <a:cs typeface="Times New Roman"/>
              </a:rPr>
              <a:t>العلمي.</a:t>
            </a:r>
          </a:p>
          <a:p>
            <a:pPr marL="82296" indent="0" algn="just">
              <a:buNone/>
            </a:pPr>
            <a:r>
              <a:rPr lang="ar-IQ" dirty="0" smtClean="0">
                <a:solidFill>
                  <a:srgbClr val="050505"/>
                </a:solidFill>
                <a:latin typeface="Times New Roman"/>
                <a:cs typeface="Times New Roman"/>
              </a:rPr>
              <a:t>وإذا حاولنا تحليل مصطلح “</a:t>
            </a:r>
            <a:r>
              <a:rPr lang="ar-IQ" b="1" dirty="0" smtClean="0">
                <a:solidFill>
                  <a:srgbClr val="050505"/>
                </a:solidFill>
                <a:latin typeface="Times New Roman,Bold"/>
                <a:cs typeface="Times New Roman"/>
              </a:rPr>
              <a:t>البحث العلمي</a:t>
            </a:r>
            <a:r>
              <a:rPr lang="ar-IQ" dirty="0" smtClean="0">
                <a:solidFill>
                  <a:srgbClr val="050505"/>
                </a:solidFill>
                <a:latin typeface="Times New Roman"/>
                <a:cs typeface="Times New Roman"/>
              </a:rPr>
              <a:t>” نجد أنه يتكون من كلمتين “</a:t>
            </a:r>
            <a:r>
              <a:rPr lang="ar-IQ" b="1" dirty="0" smtClean="0">
                <a:solidFill>
                  <a:srgbClr val="050505"/>
                </a:solidFill>
                <a:latin typeface="Times New Roman,Bold"/>
                <a:cs typeface="Times New Roman"/>
              </a:rPr>
              <a:t>البحث</a:t>
            </a:r>
            <a:r>
              <a:rPr lang="ar-IQ" dirty="0" smtClean="0">
                <a:solidFill>
                  <a:srgbClr val="050505"/>
                </a:solidFill>
                <a:latin typeface="Times New Roman"/>
                <a:cs typeface="Times New Roman"/>
              </a:rPr>
              <a:t>” و “</a:t>
            </a:r>
            <a:r>
              <a:rPr lang="ar-IQ" b="1" dirty="0" smtClean="0">
                <a:solidFill>
                  <a:srgbClr val="050505"/>
                </a:solidFill>
                <a:latin typeface="Times New Roman,Bold"/>
                <a:cs typeface="Times New Roman"/>
              </a:rPr>
              <a:t>العلمي</a:t>
            </a:r>
            <a:r>
              <a:rPr lang="ar-IQ" dirty="0" smtClean="0">
                <a:solidFill>
                  <a:srgbClr val="050505"/>
                </a:solidFill>
                <a:latin typeface="Times New Roman"/>
                <a:cs typeface="Times New Roman"/>
              </a:rPr>
              <a:t>” ، يقصد بالبحث لغويا “</a:t>
            </a:r>
            <a:r>
              <a:rPr lang="ar-IQ" b="1" dirty="0" smtClean="0">
                <a:solidFill>
                  <a:srgbClr val="050505"/>
                </a:solidFill>
                <a:latin typeface="Times New Roman,Bold"/>
                <a:cs typeface="Times New Roman"/>
              </a:rPr>
              <a:t>الطلب</a:t>
            </a:r>
            <a:r>
              <a:rPr lang="ar-IQ" dirty="0" smtClean="0">
                <a:solidFill>
                  <a:srgbClr val="050505"/>
                </a:solidFill>
                <a:latin typeface="Times New Roman"/>
                <a:cs typeface="Times New Roman"/>
              </a:rPr>
              <a:t>” أو “</a:t>
            </a:r>
            <a:r>
              <a:rPr lang="ar-IQ" b="1" dirty="0" smtClean="0">
                <a:solidFill>
                  <a:srgbClr val="050505"/>
                </a:solidFill>
                <a:latin typeface="Times New Roman,Bold"/>
                <a:cs typeface="Times New Roman"/>
              </a:rPr>
              <a:t>التفتيش</a:t>
            </a:r>
            <a:r>
              <a:rPr lang="ar-IQ" dirty="0" smtClean="0">
                <a:solidFill>
                  <a:srgbClr val="050505"/>
                </a:solidFill>
                <a:latin typeface="Times New Roman"/>
                <a:cs typeface="Times New Roman"/>
              </a:rPr>
              <a:t>” أو </a:t>
            </a:r>
            <a:r>
              <a:rPr lang="ar-IQ" b="1" dirty="0" smtClean="0">
                <a:solidFill>
                  <a:srgbClr val="050505"/>
                </a:solidFill>
                <a:latin typeface="Times New Roman,Bold"/>
                <a:cs typeface="Times New Roman"/>
              </a:rPr>
              <a:t>التقصي </a:t>
            </a:r>
            <a:r>
              <a:rPr lang="ar-IQ" dirty="0" smtClean="0">
                <a:solidFill>
                  <a:srgbClr val="050505"/>
                </a:solidFill>
                <a:latin typeface="Times New Roman"/>
                <a:cs typeface="Times New Roman"/>
              </a:rPr>
              <a:t>عن حقيقة من الحقائق أو أمر من الأمور. أما كلمة “</a:t>
            </a:r>
            <a:r>
              <a:rPr lang="ar-IQ" b="1" dirty="0" smtClean="0">
                <a:solidFill>
                  <a:srgbClr val="050505"/>
                </a:solidFill>
                <a:latin typeface="Times New Roman,Bold"/>
                <a:cs typeface="Times New Roman"/>
              </a:rPr>
              <a:t>العلمي</a:t>
            </a:r>
            <a:r>
              <a:rPr lang="ar-IQ" dirty="0" smtClean="0">
                <a:solidFill>
                  <a:srgbClr val="050505"/>
                </a:solidFill>
                <a:latin typeface="Times New Roman"/>
                <a:cs typeface="Times New Roman"/>
              </a:rPr>
              <a:t>” فهي كلمة تنسب إلى </a:t>
            </a:r>
          </a:p>
          <a:p>
            <a:pPr marL="82296" indent="0" algn="just">
              <a:buNone/>
            </a:pPr>
            <a:r>
              <a:rPr lang="ar-IQ" b="1" dirty="0" smtClean="0">
                <a:solidFill>
                  <a:srgbClr val="050505"/>
                </a:solidFill>
                <a:latin typeface="Times New Roman,Bold"/>
              </a:rPr>
              <a:t>العلم</a:t>
            </a:r>
            <a:r>
              <a:rPr lang="ar-IQ" dirty="0">
                <a:solidFill>
                  <a:srgbClr val="050505"/>
                </a:solidFill>
                <a:latin typeface="Times New Roman"/>
                <a:cs typeface="Times New Roman"/>
              </a:rPr>
              <a:t>، والعلم معناه </a:t>
            </a:r>
            <a:r>
              <a:rPr lang="ar-IQ" b="1" dirty="0">
                <a:solidFill>
                  <a:srgbClr val="050505"/>
                </a:solidFill>
                <a:latin typeface="Times New Roman,Bold"/>
                <a:cs typeface="Times New Roman"/>
              </a:rPr>
              <a:t>المعرفة </a:t>
            </a:r>
            <a:r>
              <a:rPr lang="ar-IQ" dirty="0">
                <a:solidFill>
                  <a:srgbClr val="050505"/>
                </a:solidFill>
                <a:latin typeface="Times New Roman"/>
                <a:cs typeface="Times New Roman"/>
              </a:rPr>
              <a:t>والدراية وإدراك الحقائق، والعلم يعني أيضا الإحاطة والإلمام بالحقائق، وكل ما يتصل </a:t>
            </a:r>
            <a:r>
              <a:rPr lang="ar-IQ" dirty="0" smtClean="0">
                <a:solidFill>
                  <a:srgbClr val="050505"/>
                </a:solidFill>
                <a:latin typeface="Times New Roman"/>
                <a:cs typeface="Times New Roman"/>
              </a:rPr>
              <a:t>بها.</a:t>
            </a:r>
          </a:p>
          <a:p>
            <a:pPr marL="82296" indent="0" algn="just">
              <a:buNone/>
            </a:pPr>
            <a:r>
              <a:rPr lang="ar-IQ" dirty="0" smtClean="0">
                <a:solidFill>
                  <a:srgbClr val="050505"/>
                </a:solidFill>
                <a:latin typeface="Times New Roman"/>
                <a:cs typeface="Times New Roman"/>
              </a:rPr>
              <a:t>ووفقاً </a:t>
            </a:r>
            <a:r>
              <a:rPr lang="ar-IQ" dirty="0">
                <a:solidFill>
                  <a:srgbClr val="050505"/>
                </a:solidFill>
                <a:latin typeface="Times New Roman"/>
                <a:cs typeface="Times New Roman"/>
              </a:rPr>
              <a:t>لهذا التحليل، فإن “</a:t>
            </a:r>
            <a:r>
              <a:rPr lang="ar-IQ" b="1" dirty="0">
                <a:solidFill>
                  <a:srgbClr val="050505"/>
                </a:solidFill>
                <a:latin typeface="Times New Roman,Bold"/>
                <a:cs typeface="Times New Roman"/>
              </a:rPr>
              <a:t>البحث العلمي</a:t>
            </a:r>
            <a:r>
              <a:rPr lang="ar-IQ" dirty="0">
                <a:solidFill>
                  <a:srgbClr val="050505"/>
                </a:solidFill>
                <a:latin typeface="Times New Roman"/>
                <a:cs typeface="Times New Roman"/>
              </a:rPr>
              <a:t>” هو </a:t>
            </a:r>
            <a:r>
              <a:rPr lang="ar-IQ" b="1" dirty="0">
                <a:solidFill>
                  <a:srgbClr val="050505"/>
                </a:solidFill>
                <a:latin typeface="Times New Roman,Bold"/>
                <a:cs typeface="Times New Roman"/>
              </a:rPr>
              <a:t>عملية </a:t>
            </a:r>
            <a:r>
              <a:rPr lang="ar-IQ" dirty="0">
                <a:solidFill>
                  <a:srgbClr val="050505"/>
                </a:solidFill>
                <a:latin typeface="Times New Roman"/>
                <a:cs typeface="Times New Roman"/>
              </a:rPr>
              <a:t>تقصي منظمة بإتباع أساليب ومناهج علمية محددة للحقائق </a:t>
            </a:r>
            <a:r>
              <a:rPr lang="ar-IQ" dirty="0" smtClean="0">
                <a:solidFill>
                  <a:srgbClr val="050505"/>
                </a:solidFill>
                <a:latin typeface="Times New Roman"/>
                <a:cs typeface="Times New Roman"/>
              </a:rPr>
              <a:t>العلمية بغرض </a:t>
            </a:r>
            <a:r>
              <a:rPr lang="ar-IQ" dirty="0">
                <a:solidFill>
                  <a:srgbClr val="050505"/>
                </a:solidFill>
                <a:latin typeface="Times New Roman"/>
                <a:cs typeface="Times New Roman"/>
              </a:rPr>
              <a:t>التأكد من صحتها وتعديلها أو إضافة الجديد لها </a:t>
            </a:r>
            <a:r>
              <a:rPr lang="ar-IQ" dirty="0" smtClean="0">
                <a:solidFill>
                  <a:srgbClr val="050505"/>
                </a:solidFill>
                <a:latin typeface="Times New Roman"/>
                <a:cs typeface="Times New Roman"/>
              </a:rPr>
              <a:t>.</a:t>
            </a:r>
            <a:endParaRPr lang="ar-IQ" dirty="0"/>
          </a:p>
        </p:txBody>
      </p:sp>
    </p:spTree>
    <p:extLst>
      <p:ext uri="{BB962C8B-B14F-4D97-AF65-F5344CB8AC3E}">
        <p14:creationId xmlns:p14="http://schemas.microsoft.com/office/powerpoint/2010/main" val="2389798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a:solidFill>
                  <a:srgbClr val="050505"/>
                </a:solidFill>
                <a:latin typeface="Times New Roman,Bold"/>
              </a:rPr>
              <a:t>مفهوم البحث </a:t>
            </a:r>
            <a:r>
              <a:rPr lang="ar-IQ" sz="3600" b="1" dirty="0" smtClean="0">
                <a:solidFill>
                  <a:srgbClr val="050505"/>
                </a:solidFill>
                <a:latin typeface="Times New Roman,Bold"/>
              </a:rPr>
              <a:t>العلمي </a:t>
            </a:r>
            <a:br>
              <a:rPr lang="ar-IQ" sz="3600" b="1" dirty="0" smtClean="0">
                <a:solidFill>
                  <a:srgbClr val="050505"/>
                </a:solidFill>
                <a:latin typeface="Times New Roman,Bold"/>
              </a:rPr>
            </a:br>
            <a:r>
              <a:rPr lang="ar-IQ" sz="3600" b="1" dirty="0" smtClean="0">
                <a:solidFill>
                  <a:srgbClr val="050505"/>
                </a:solidFill>
                <a:latin typeface="Times New Roman,Bold"/>
              </a:rPr>
              <a:t>    </a:t>
            </a:r>
            <a:r>
              <a:rPr lang="en-US" sz="3600" b="1" dirty="0" smtClean="0">
                <a:solidFill>
                  <a:srgbClr val="050505"/>
                </a:solidFill>
                <a:latin typeface="Times New Roman,Bold"/>
              </a:rPr>
              <a:t>Scientific Research Concept</a:t>
            </a:r>
            <a:endParaRPr lang="ar-IQ" sz="3600" dirty="0"/>
          </a:p>
        </p:txBody>
      </p:sp>
      <p:sp>
        <p:nvSpPr>
          <p:cNvPr id="3" name="عنصر نائب للمحتوى 2"/>
          <p:cNvSpPr>
            <a:spLocks noGrp="1"/>
          </p:cNvSpPr>
          <p:nvPr>
            <p:ph idx="1"/>
          </p:nvPr>
        </p:nvSpPr>
        <p:spPr>
          <a:xfrm>
            <a:off x="0" y="1447800"/>
            <a:ext cx="9144000" cy="5410200"/>
          </a:xfrm>
          <a:solidFill>
            <a:schemeClr val="bg1">
              <a:lumMod val="85000"/>
            </a:schemeClr>
          </a:solidFill>
        </p:spPr>
        <p:txBody>
          <a:bodyPr>
            <a:normAutofit/>
          </a:bodyPr>
          <a:lstStyle/>
          <a:p>
            <a:pPr marL="82296" indent="0">
              <a:buNone/>
            </a:pPr>
            <a:r>
              <a:rPr lang="ar-IQ" dirty="0">
                <a:solidFill>
                  <a:srgbClr val="050505"/>
                </a:solidFill>
                <a:latin typeface="Times New Roman"/>
                <a:cs typeface="Times New Roman"/>
              </a:rPr>
              <a:t>وهناك تعريف يقول أن </a:t>
            </a:r>
            <a:r>
              <a:rPr lang="ar-IQ" b="1" dirty="0">
                <a:solidFill>
                  <a:srgbClr val="050505"/>
                </a:solidFill>
                <a:latin typeface="Times New Roman,Bold"/>
                <a:cs typeface="Times New Roman"/>
              </a:rPr>
              <a:t>البحث </a:t>
            </a:r>
            <a:r>
              <a:rPr lang="ar-IQ" b="1" dirty="0" smtClean="0">
                <a:solidFill>
                  <a:srgbClr val="050505"/>
                </a:solidFill>
                <a:latin typeface="Times New Roman,Bold"/>
                <a:cs typeface="Times New Roman"/>
              </a:rPr>
              <a:t>العلمي </a:t>
            </a:r>
          </a:p>
          <a:p>
            <a:pPr marL="82296" indent="0" algn="just">
              <a:buNone/>
            </a:pPr>
            <a:r>
              <a:rPr lang="ar-IQ" dirty="0" smtClean="0">
                <a:solidFill>
                  <a:srgbClr val="050505"/>
                </a:solidFill>
                <a:latin typeface="Times New Roman"/>
                <a:cs typeface="Times New Roman"/>
              </a:rPr>
              <a:t>هو </a:t>
            </a:r>
            <a:r>
              <a:rPr lang="ar-IQ" b="1" dirty="0">
                <a:solidFill>
                  <a:srgbClr val="050505"/>
                </a:solidFill>
                <a:latin typeface="Times New Roman,Bold"/>
                <a:cs typeface="Times New Roman"/>
              </a:rPr>
              <a:t>وسيلة </a:t>
            </a:r>
            <a:r>
              <a:rPr lang="ar-IQ" dirty="0">
                <a:solidFill>
                  <a:srgbClr val="050505"/>
                </a:solidFill>
                <a:latin typeface="Times New Roman"/>
                <a:cs typeface="Times New Roman"/>
              </a:rPr>
              <a:t>للاستعلام </a:t>
            </a:r>
            <a:r>
              <a:rPr lang="ar-IQ" dirty="0" smtClean="0">
                <a:solidFill>
                  <a:srgbClr val="050505"/>
                </a:solidFill>
                <a:latin typeface="Times New Roman"/>
                <a:cs typeface="Times New Roman"/>
              </a:rPr>
              <a:t> والاستقصاء </a:t>
            </a:r>
            <a:r>
              <a:rPr lang="ar-IQ" dirty="0">
                <a:solidFill>
                  <a:srgbClr val="050505"/>
                </a:solidFill>
                <a:latin typeface="Times New Roman"/>
                <a:cs typeface="Times New Roman"/>
              </a:rPr>
              <a:t>المنظم والدقيق الذي يقوم به الباحث </a:t>
            </a:r>
            <a:r>
              <a:rPr lang="ar-IQ" dirty="0" smtClean="0">
                <a:solidFill>
                  <a:srgbClr val="050505"/>
                </a:solidFill>
                <a:latin typeface="Times New Roman"/>
                <a:cs typeface="Times New Roman"/>
              </a:rPr>
              <a:t>بغرض اكتشاف </a:t>
            </a:r>
            <a:r>
              <a:rPr lang="ar-IQ" dirty="0">
                <a:solidFill>
                  <a:srgbClr val="050505"/>
                </a:solidFill>
                <a:latin typeface="Times New Roman"/>
                <a:cs typeface="Times New Roman"/>
              </a:rPr>
              <a:t>معلومات أو علاقات جديدة بالإضافة إلى تطوير أو تصحيح المعلومات الموجودة فعلاً، على أن يتبع في </a:t>
            </a:r>
            <a:r>
              <a:rPr lang="ar-IQ" dirty="0" smtClean="0">
                <a:solidFill>
                  <a:srgbClr val="050505"/>
                </a:solidFill>
                <a:latin typeface="Times New Roman"/>
                <a:cs typeface="Times New Roman"/>
              </a:rPr>
              <a:t>هذا </a:t>
            </a:r>
            <a:endParaRPr lang="ar-IQ" dirty="0">
              <a:solidFill>
                <a:srgbClr val="050505"/>
              </a:solidFill>
              <a:latin typeface="Times New Roman"/>
              <a:cs typeface="Times New Roman"/>
            </a:endParaRPr>
          </a:p>
          <a:p>
            <a:pPr marL="82296" indent="0" algn="just">
              <a:buNone/>
            </a:pPr>
            <a:r>
              <a:rPr lang="ar-IQ" dirty="0">
                <a:solidFill>
                  <a:srgbClr val="050505"/>
                </a:solidFill>
                <a:latin typeface="Times New Roman"/>
                <a:cs typeface="Times New Roman"/>
              </a:rPr>
              <a:t>الفحص والاستعلام الدقيق، خطوات المنهج العلمي، واختيار الطريقة والأدوات اللازمة للبحث وجمع البيانات</a:t>
            </a:r>
            <a:r>
              <a:rPr lang="ar-IQ" dirty="0" smtClean="0">
                <a:solidFill>
                  <a:srgbClr val="050505"/>
                </a:solidFill>
                <a:latin typeface="Times New Roman"/>
                <a:cs typeface="Times New Roman"/>
              </a:rPr>
              <a:t>” والمعلومات </a:t>
            </a:r>
            <a:r>
              <a:rPr lang="ar-IQ" dirty="0">
                <a:solidFill>
                  <a:srgbClr val="050505"/>
                </a:solidFill>
                <a:latin typeface="Times New Roman"/>
                <a:cs typeface="Times New Roman"/>
              </a:rPr>
              <a:t>الواردة في العرض بحجج وأدلة وبراهين ومصادر </a:t>
            </a:r>
            <a:r>
              <a:rPr lang="ar-IQ" dirty="0" smtClean="0">
                <a:solidFill>
                  <a:srgbClr val="050505"/>
                </a:solidFill>
                <a:latin typeface="Times New Roman"/>
                <a:cs typeface="Times New Roman"/>
              </a:rPr>
              <a:t>كافية.</a:t>
            </a:r>
            <a:endParaRPr lang="ar-IQ" dirty="0"/>
          </a:p>
        </p:txBody>
      </p:sp>
    </p:spTree>
    <p:extLst>
      <p:ext uri="{BB962C8B-B14F-4D97-AF65-F5344CB8AC3E}">
        <p14:creationId xmlns:p14="http://schemas.microsoft.com/office/powerpoint/2010/main" val="1100270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2800" b="1" dirty="0">
                <a:solidFill>
                  <a:srgbClr val="050505"/>
                </a:solidFill>
                <a:latin typeface="Times New Roman,Bold"/>
              </a:rPr>
              <a:t>مفهوم البحث </a:t>
            </a:r>
            <a:r>
              <a:rPr lang="ar-IQ" sz="2800" b="1" dirty="0" smtClean="0">
                <a:solidFill>
                  <a:srgbClr val="050505"/>
                </a:solidFill>
                <a:latin typeface="Times New Roman,Bold"/>
              </a:rPr>
              <a:t>العلمي </a:t>
            </a:r>
            <a:br>
              <a:rPr lang="ar-IQ" sz="2800" b="1" dirty="0" smtClean="0">
                <a:solidFill>
                  <a:srgbClr val="050505"/>
                </a:solidFill>
                <a:latin typeface="Times New Roman,Bold"/>
              </a:rPr>
            </a:br>
            <a:r>
              <a:rPr lang="ar-IQ" sz="2800" b="1" dirty="0" smtClean="0">
                <a:solidFill>
                  <a:srgbClr val="050505"/>
                </a:solidFill>
                <a:latin typeface="Times New Roman,Bold"/>
              </a:rPr>
              <a:t>    </a:t>
            </a:r>
            <a:r>
              <a:rPr lang="en-US" sz="2800" b="1" dirty="0" smtClean="0">
                <a:solidFill>
                  <a:srgbClr val="050505"/>
                </a:solidFill>
                <a:latin typeface="Times New Roman,Bold"/>
              </a:rPr>
              <a:t>Scientific Research Concept</a:t>
            </a:r>
            <a:endParaRPr lang="ar-IQ" sz="2800" dirty="0"/>
          </a:p>
        </p:txBody>
      </p:sp>
      <p:sp>
        <p:nvSpPr>
          <p:cNvPr id="3" name="عنصر نائب للمحتوى 2"/>
          <p:cNvSpPr>
            <a:spLocks noGrp="1"/>
          </p:cNvSpPr>
          <p:nvPr>
            <p:ph idx="1"/>
          </p:nvPr>
        </p:nvSpPr>
        <p:spPr>
          <a:xfrm>
            <a:off x="0" y="1447800"/>
            <a:ext cx="9144000" cy="5410200"/>
          </a:xfrm>
          <a:solidFill>
            <a:schemeClr val="bg1">
              <a:lumMod val="85000"/>
            </a:schemeClr>
          </a:solidFill>
        </p:spPr>
        <p:txBody>
          <a:bodyPr>
            <a:normAutofit/>
          </a:bodyPr>
          <a:lstStyle/>
          <a:p>
            <a:pPr marL="82296" indent="0">
              <a:buNone/>
            </a:pPr>
            <a:r>
              <a:rPr lang="ar-IQ" sz="2800" b="1" dirty="0"/>
              <a:t>ويمكن تعريف البحث العلمي أيضا بأنه </a:t>
            </a:r>
            <a:r>
              <a:rPr lang="ar-IQ" sz="2800" dirty="0"/>
              <a:t>عرض مفصل أو دراسة متعمقة تمثل كشفاً لحقيقة جديدة، أو التأكيد على </a:t>
            </a:r>
            <a:r>
              <a:rPr lang="ar-IQ" sz="2800" dirty="0" smtClean="0"/>
              <a:t>حقيقة قديمة </a:t>
            </a:r>
            <a:r>
              <a:rPr lang="ar-IQ" sz="2800" dirty="0"/>
              <a:t>سبق بحثها، وإضافة شيء جديد لها، أو حل لمشكلة كان قد تعهد بها شخص باحث بتقصيها وكشفها وحلها . </a:t>
            </a:r>
            <a:endParaRPr lang="ar-IQ" sz="2800" dirty="0" smtClean="0"/>
          </a:p>
          <a:p>
            <a:pPr marL="82296" indent="0">
              <a:buNone/>
            </a:pPr>
            <a:r>
              <a:rPr lang="ar-IQ" sz="2800" b="1" dirty="0" smtClean="0"/>
              <a:t>وكذلك </a:t>
            </a:r>
            <a:r>
              <a:rPr lang="ar-IQ" sz="2800" b="1" dirty="0"/>
              <a:t>يوجد تعريف آخر </a:t>
            </a:r>
            <a:r>
              <a:rPr lang="ar-IQ" sz="2800" dirty="0"/>
              <a:t>مفاده بأن البحث العلمي هو نشاط علمي منظم، وطريقة في التفكير واستقصاء دقيق </a:t>
            </a:r>
            <a:r>
              <a:rPr lang="ar-IQ" sz="2800" dirty="0" smtClean="0"/>
              <a:t>يهدف إلى </a:t>
            </a:r>
            <a:r>
              <a:rPr lang="ar-IQ" sz="2800" dirty="0"/>
              <a:t>اكتشاف الحقائق معتمداً على مناهج موضوعية من أجل معرفة الترابط بين هذه الحقائق واستخلاص المبادئ </a:t>
            </a:r>
            <a:r>
              <a:rPr lang="ar-IQ" sz="2800" dirty="0" smtClean="0"/>
              <a:t>العامة والقوانين </a:t>
            </a:r>
            <a:r>
              <a:rPr lang="ar-IQ" sz="2800" dirty="0"/>
              <a:t>التفسيرية </a:t>
            </a:r>
            <a:r>
              <a:rPr lang="ar-IQ" sz="2800" dirty="0" smtClean="0"/>
              <a:t>.</a:t>
            </a:r>
          </a:p>
          <a:p>
            <a:pPr marL="82296" indent="0">
              <a:buNone/>
            </a:pPr>
            <a:endParaRPr lang="ar-IQ"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39862"/>
            <a:ext cx="9144000" cy="2204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909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a:latin typeface="Tahoma-Bold"/>
              </a:rPr>
              <a:t>مراحل عامة للبحث </a:t>
            </a:r>
            <a:r>
              <a:rPr lang="ar-IQ" sz="3600" b="1" dirty="0" smtClean="0">
                <a:latin typeface="Tahoma-Bold"/>
              </a:rPr>
              <a:t>العلمي </a:t>
            </a:r>
            <a:endParaRPr lang="ar-IQ" sz="3600" dirty="0"/>
          </a:p>
        </p:txBody>
      </p:sp>
      <p:sp>
        <p:nvSpPr>
          <p:cNvPr id="3" name="عنصر نائب للمحتوى 2"/>
          <p:cNvSpPr>
            <a:spLocks noGrp="1"/>
          </p:cNvSpPr>
          <p:nvPr>
            <p:ph idx="1"/>
          </p:nvPr>
        </p:nvSpPr>
        <p:spPr>
          <a:xfrm>
            <a:off x="0" y="1196752"/>
            <a:ext cx="9144000" cy="5661248"/>
          </a:xfrm>
          <a:solidFill>
            <a:schemeClr val="bg1">
              <a:lumMod val="85000"/>
            </a:schemeClr>
          </a:solidFill>
        </p:spPr>
        <p:txBody>
          <a:bodyPr>
            <a:normAutofit/>
          </a:bodyPr>
          <a:lstStyle/>
          <a:p>
            <a:pPr marL="82296" indent="0">
              <a:buNone/>
            </a:pPr>
            <a:r>
              <a:rPr lang="ar-IQ" b="1" dirty="0" smtClean="0">
                <a:latin typeface="Simplified Arabic" pitchFamily="18" charset="-78"/>
                <a:cs typeface="Simplified Arabic" pitchFamily="18" charset="-78"/>
              </a:rPr>
              <a:t>1.الشعور </a:t>
            </a:r>
            <a:r>
              <a:rPr lang="ar-IQ" b="1" dirty="0">
                <a:latin typeface="Simplified Arabic" pitchFamily="18" charset="-78"/>
                <a:cs typeface="Simplified Arabic" pitchFamily="18" charset="-78"/>
              </a:rPr>
              <a:t>العام بالمشكلة وعرض عام لخلفيتها وحالتها الراهنة </a:t>
            </a:r>
            <a:r>
              <a:rPr lang="ar-IQ" b="1" dirty="0" smtClean="0">
                <a:latin typeface="Simplified Arabic" pitchFamily="18" charset="-78"/>
                <a:cs typeface="Simplified Arabic" pitchFamily="18" charset="-78"/>
              </a:rPr>
              <a:t>و بعض </a:t>
            </a:r>
            <a:r>
              <a:rPr lang="ar-IQ" b="1" dirty="0">
                <a:latin typeface="Simplified Arabic" pitchFamily="18" charset="-78"/>
                <a:cs typeface="Simplified Arabic" pitchFamily="18" charset="-78"/>
              </a:rPr>
              <a:t>نواتجها </a:t>
            </a:r>
            <a:r>
              <a:rPr lang="ar-IQ" b="1" dirty="0" smtClean="0">
                <a:latin typeface="Simplified Arabic" pitchFamily="18" charset="-78"/>
                <a:cs typeface="Simplified Arabic" pitchFamily="18" charset="-78"/>
              </a:rPr>
              <a:t>أو مؤشراتها السلوكية </a:t>
            </a:r>
            <a:r>
              <a:rPr lang="ar-IQ" b="1" dirty="0">
                <a:latin typeface="Simplified Arabic" pitchFamily="18" charset="-78"/>
                <a:cs typeface="Simplified Arabic" pitchFamily="18" charset="-78"/>
              </a:rPr>
              <a:t>على البيئة المعنية بها</a:t>
            </a:r>
            <a:r>
              <a:rPr lang="ar-IQ" b="1" dirty="0" smtClean="0">
                <a:latin typeface="Simplified Arabic" pitchFamily="18" charset="-78"/>
                <a:cs typeface="Simplified Arabic" pitchFamily="18" charset="-78"/>
              </a:rPr>
              <a:t>.</a:t>
            </a:r>
          </a:p>
          <a:p>
            <a:pPr marL="82296" lvl="0" indent="0">
              <a:buClr>
                <a:srgbClr val="7FD13B"/>
              </a:buClr>
              <a:buNone/>
            </a:pPr>
            <a:r>
              <a:rPr lang="ar-IQ" b="1" dirty="0" smtClean="0">
                <a:latin typeface="Simplified Arabic" pitchFamily="18" charset="-78"/>
                <a:cs typeface="Simplified Arabic" pitchFamily="18" charset="-78"/>
              </a:rPr>
              <a:t>2.</a:t>
            </a:r>
            <a:r>
              <a:rPr lang="ar-IQ" b="1" dirty="0">
                <a:solidFill>
                  <a:prstClr val="black"/>
                </a:solidFill>
                <a:latin typeface="Simplified Arabic" pitchFamily="18" charset="-78"/>
                <a:cs typeface="Simplified Arabic" pitchFamily="18" charset="-78"/>
              </a:rPr>
              <a:t> </a:t>
            </a:r>
            <a:r>
              <a:rPr lang="ar-IQ" b="1" dirty="0" smtClean="0">
                <a:solidFill>
                  <a:prstClr val="black"/>
                </a:solidFill>
                <a:latin typeface="Simplified Arabic" pitchFamily="18" charset="-78"/>
                <a:cs typeface="Simplified Arabic" pitchFamily="18" charset="-78"/>
              </a:rPr>
              <a:t>مراجعة </a:t>
            </a:r>
            <a:r>
              <a:rPr lang="ar-IQ" b="1" dirty="0">
                <a:solidFill>
                  <a:prstClr val="black"/>
                </a:solidFill>
                <a:latin typeface="Simplified Arabic" pitchFamily="18" charset="-78"/>
                <a:cs typeface="Simplified Arabic" pitchFamily="18" charset="-78"/>
              </a:rPr>
              <a:t>الدراسات والمعارف المتوفرة في مجال المشكلة بصيغ منطقية </a:t>
            </a:r>
            <a:r>
              <a:rPr lang="ar-IQ" b="1" dirty="0" smtClean="0">
                <a:solidFill>
                  <a:prstClr val="black"/>
                </a:solidFill>
                <a:latin typeface="Simplified Arabic" pitchFamily="18" charset="-78"/>
                <a:cs typeface="Simplified Arabic" pitchFamily="18" charset="-78"/>
              </a:rPr>
              <a:t>مترابطة دون </a:t>
            </a:r>
            <a:r>
              <a:rPr lang="ar-IQ" b="1" dirty="0">
                <a:solidFill>
                  <a:prstClr val="black"/>
                </a:solidFill>
                <a:latin typeface="Simplified Arabic" pitchFamily="18" charset="-78"/>
                <a:cs typeface="Simplified Arabic" pitchFamily="18" charset="-78"/>
              </a:rPr>
              <a:t>سردها واحدة بعد الأخرى</a:t>
            </a:r>
            <a:r>
              <a:rPr lang="ar-IQ" b="1" dirty="0" smtClean="0">
                <a:solidFill>
                  <a:prstClr val="black"/>
                </a:solidFill>
                <a:latin typeface="Simplified Arabic" pitchFamily="18" charset="-78"/>
                <a:cs typeface="Simplified Arabic" pitchFamily="18" charset="-78"/>
              </a:rPr>
              <a:t>.</a:t>
            </a:r>
          </a:p>
          <a:p>
            <a:pPr marL="82296" indent="0">
              <a:buNone/>
            </a:pPr>
            <a:r>
              <a:rPr lang="ar-IQ" b="1" dirty="0" smtClean="0">
                <a:solidFill>
                  <a:prstClr val="black"/>
                </a:solidFill>
                <a:latin typeface="Simplified Arabic" pitchFamily="18" charset="-78"/>
                <a:cs typeface="Simplified Arabic" pitchFamily="18" charset="-78"/>
              </a:rPr>
              <a:t>3.</a:t>
            </a:r>
            <a:r>
              <a:rPr lang="ar-IQ" b="1" dirty="0">
                <a:latin typeface="Simplified Arabic" pitchFamily="18" charset="-78"/>
                <a:cs typeface="Simplified Arabic" pitchFamily="18" charset="-78"/>
              </a:rPr>
              <a:t> </a:t>
            </a:r>
            <a:r>
              <a:rPr lang="ar-IQ" b="1" dirty="0" smtClean="0">
                <a:latin typeface="Simplified Arabic" pitchFamily="18" charset="-78"/>
                <a:cs typeface="Simplified Arabic" pitchFamily="18" charset="-78"/>
              </a:rPr>
              <a:t>عرض </a:t>
            </a:r>
            <a:r>
              <a:rPr lang="ar-IQ" b="1" dirty="0">
                <a:latin typeface="Simplified Arabic" pitchFamily="18" charset="-78"/>
                <a:cs typeface="Simplified Arabic" pitchFamily="18" charset="-78"/>
              </a:rPr>
              <a:t>عبارة المشكلة بصيغة عامة واقتراح حدود البحث و مجاله . ثم </a:t>
            </a:r>
            <a:r>
              <a:rPr lang="ar-IQ" b="1" dirty="0" smtClean="0">
                <a:latin typeface="Simplified Arabic" pitchFamily="18" charset="-78"/>
                <a:cs typeface="Simplified Arabic" pitchFamily="18" charset="-78"/>
              </a:rPr>
              <a:t>اقتراح هداف </a:t>
            </a:r>
            <a:r>
              <a:rPr lang="ar-IQ" b="1" dirty="0">
                <a:latin typeface="Simplified Arabic" pitchFamily="18" charset="-78"/>
                <a:cs typeface="Simplified Arabic" pitchFamily="18" charset="-78"/>
              </a:rPr>
              <a:t>محددة للبحث . </a:t>
            </a:r>
          </a:p>
          <a:p>
            <a:pPr marL="82296" indent="0">
              <a:buNone/>
            </a:pPr>
            <a:r>
              <a:rPr lang="ar-IQ" b="1" dirty="0" smtClean="0">
                <a:latin typeface="Simplified Arabic" pitchFamily="18" charset="-78"/>
                <a:cs typeface="Simplified Arabic" pitchFamily="18" charset="-78"/>
              </a:rPr>
              <a:t>4. </a:t>
            </a:r>
            <a:r>
              <a:rPr lang="ar-IQ" b="1" dirty="0">
                <a:latin typeface="Simplified Arabic" pitchFamily="18" charset="-78"/>
                <a:cs typeface="Simplified Arabic" pitchFamily="18" charset="-78"/>
              </a:rPr>
              <a:t>عرض أهمية البحث للعلم والتطور العلمي أو للفرد والمجتمع </a:t>
            </a:r>
            <a:r>
              <a:rPr lang="ar-IQ" b="1" dirty="0" smtClean="0">
                <a:latin typeface="Simplified Arabic" pitchFamily="18" charset="-78"/>
                <a:cs typeface="Simplified Arabic" pitchFamily="18" charset="-78"/>
              </a:rPr>
              <a:t>والحياة الاجتماعية</a:t>
            </a:r>
            <a:r>
              <a:rPr lang="ar-IQ" b="1" dirty="0">
                <a:latin typeface="Simplified Arabic" pitchFamily="18" charset="-78"/>
                <a:cs typeface="Simplified Arabic" pitchFamily="18" charset="-78"/>
              </a:rPr>
              <a:t>.</a:t>
            </a:r>
          </a:p>
          <a:p>
            <a:pPr marL="82296" indent="0">
              <a:buNone/>
            </a:pPr>
            <a:r>
              <a:rPr lang="ar-IQ" b="1" dirty="0" smtClean="0">
                <a:latin typeface="Simplified Arabic" pitchFamily="18" charset="-78"/>
                <a:cs typeface="Simplified Arabic" pitchFamily="18" charset="-78"/>
              </a:rPr>
              <a:t>5. </a:t>
            </a:r>
            <a:r>
              <a:rPr lang="ar-IQ" b="1" dirty="0">
                <a:latin typeface="Simplified Arabic" pitchFamily="18" charset="-78"/>
                <a:cs typeface="Simplified Arabic" pitchFamily="18" charset="-78"/>
              </a:rPr>
              <a:t>تعريف مصطلحات البحث وعوامله </a:t>
            </a:r>
            <a:r>
              <a:rPr lang="ar-IQ" b="1" dirty="0" smtClean="0">
                <a:latin typeface="Simplified Arabic" pitchFamily="18" charset="-78"/>
                <a:cs typeface="Simplified Arabic" pitchFamily="18" charset="-78"/>
              </a:rPr>
              <a:t>وكل </a:t>
            </a:r>
            <a:r>
              <a:rPr lang="ar-IQ" b="1" dirty="0">
                <a:latin typeface="Simplified Arabic" pitchFamily="18" charset="-78"/>
                <a:cs typeface="Simplified Arabic" pitchFamily="18" charset="-78"/>
              </a:rPr>
              <a:t>ما </a:t>
            </a:r>
            <a:r>
              <a:rPr lang="ar-IQ" b="1" dirty="0" smtClean="0">
                <a:latin typeface="Simplified Arabic" pitchFamily="18" charset="-78"/>
                <a:cs typeface="Simplified Arabic" pitchFamily="18" charset="-78"/>
              </a:rPr>
              <a:t>يساعد القارئ </a:t>
            </a:r>
            <a:r>
              <a:rPr lang="ar-IQ" b="1" dirty="0">
                <a:latin typeface="Simplified Arabic" pitchFamily="18" charset="-78"/>
                <a:cs typeface="Simplified Arabic" pitchFamily="18" charset="-78"/>
              </a:rPr>
              <a:t>على فهم </a:t>
            </a:r>
            <a:r>
              <a:rPr lang="ar-IQ" b="1" dirty="0" smtClean="0">
                <a:latin typeface="Simplified Arabic" pitchFamily="18" charset="-78"/>
                <a:cs typeface="Simplified Arabic" pitchFamily="18" charset="-78"/>
              </a:rPr>
              <a:t>محتواه بالمعنى </a:t>
            </a:r>
            <a:r>
              <a:rPr lang="ar-IQ" b="1" dirty="0">
                <a:latin typeface="Simplified Arabic" pitchFamily="18" charset="-78"/>
                <a:cs typeface="Simplified Arabic" pitchFamily="18" charset="-78"/>
              </a:rPr>
              <a:t>والدور المقصودين من الباحث.</a:t>
            </a:r>
            <a:endParaRPr lang="ar-IQ" b="1" dirty="0">
              <a:solidFill>
                <a:prstClr val="black"/>
              </a:solidFill>
              <a:latin typeface="Simplified Arabic" pitchFamily="18" charset="-78"/>
              <a:cs typeface="Simplified Arabic" pitchFamily="18" charset="-78"/>
            </a:endParaRPr>
          </a:p>
          <a:p>
            <a:pPr marL="82296" indent="0">
              <a:buNone/>
            </a:pPr>
            <a:endParaRPr lang="ar-IQ"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7850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a:latin typeface="Tahoma-Bold"/>
              </a:rPr>
              <a:t>مراحل عامة للبحث </a:t>
            </a:r>
            <a:r>
              <a:rPr lang="ar-IQ" sz="3600" b="1" dirty="0" smtClean="0">
                <a:latin typeface="Tahoma-Bold"/>
              </a:rPr>
              <a:t>العلمي </a:t>
            </a:r>
            <a:endParaRPr lang="ar-IQ" sz="3600" dirty="0"/>
          </a:p>
        </p:txBody>
      </p:sp>
      <p:sp>
        <p:nvSpPr>
          <p:cNvPr id="3" name="عنصر نائب للمحتوى 2"/>
          <p:cNvSpPr>
            <a:spLocks noGrp="1"/>
          </p:cNvSpPr>
          <p:nvPr>
            <p:ph idx="1"/>
          </p:nvPr>
        </p:nvSpPr>
        <p:spPr>
          <a:xfrm>
            <a:off x="0" y="1196752"/>
            <a:ext cx="9144000" cy="5661248"/>
          </a:xfrm>
          <a:solidFill>
            <a:schemeClr val="bg1">
              <a:lumMod val="85000"/>
            </a:schemeClr>
          </a:solidFill>
        </p:spPr>
        <p:txBody>
          <a:bodyPr>
            <a:normAutofit lnSpcReduction="10000"/>
          </a:bodyPr>
          <a:lstStyle/>
          <a:p>
            <a:pPr marL="82296" indent="0" algn="just">
              <a:buNone/>
            </a:pPr>
            <a:r>
              <a:rPr lang="ar-IQ" dirty="0" smtClean="0">
                <a:latin typeface="Times New Roman" pitchFamily="18" charset="0"/>
                <a:cs typeface="Times New Roman" pitchFamily="18" charset="0"/>
              </a:rPr>
              <a:t>6.اقتراح واستخدام منهجية مناسبة للبحث ( طرق وإجراءات وخطوات حل المشكلة ) ويشمل مايلي :</a:t>
            </a:r>
          </a:p>
          <a:p>
            <a:pPr algn="just">
              <a:buFont typeface="Wingdings" pitchFamily="2" charset="2"/>
              <a:buChar char="q"/>
            </a:pPr>
            <a:r>
              <a:rPr lang="ar-IQ" dirty="0" smtClean="0">
                <a:latin typeface="Times New Roman" pitchFamily="18" charset="0"/>
                <a:cs typeface="Times New Roman" pitchFamily="18" charset="0"/>
              </a:rPr>
              <a:t>طرق أو تصاميم البحث ( تجريبية وصفية أو طريقة التصميم الإحصائي المتبعة في توزيع المعاملات والمكررات .</a:t>
            </a:r>
          </a:p>
          <a:p>
            <a:pPr algn="just">
              <a:buFont typeface="Wingdings" pitchFamily="2" charset="2"/>
              <a:buChar char="q"/>
            </a:pPr>
            <a:r>
              <a:rPr lang="ar-IQ" dirty="0" smtClean="0">
                <a:latin typeface="Times New Roman" pitchFamily="18" charset="0"/>
                <a:cs typeface="Times New Roman" pitchFamily="18" charset="0"/>
              </a:rPr>
              <a:t>اختيار عينات أو مواضيع أو مواد البحث. 􀂾</a:t>
            </a:r>
          </a:p>
          <a:p>
            <a:pPr algn="just">
              <a:buFont typeface="Wingdings" pitchFamily="2" charset="2"/>
              <a:buChar char="q"/>
            </a:pPr>
            <a:r>
              <a:rPr lang="ar-IQ" dirty="0" smtClean="0">
                <a:latin typeface="Times New Roman" pitchFamily="18" charset="0"/>
                <a:cs typeface="Times New Roman" pitchFamily="18" charset="0"/>
              </a:rPr>
              <a:t>اختيار عوامل البحث 􀂾</a:t>
            </a:r>
          </a:p>
          <a:p>
            <a:pPr algn="just">
              <a:buFont typeface="Wingdings" pitchFamily="2" charset="2"/>
              <a:buChar char="q"/>
            </a:pPr>
            <a:r>
              <a:rPr lang="ar-IQ" dirty="0" smtClean="0">
                <a:latin typeface="Times New Roman" pitchFamily="18" charset="0"/>
                <a:cs typeface="Times New Roman" pitchFamily="18" charset="0"/>
              </a:rPr>
              <a:t>اختيار أدوات ومقاييس البحث أو أدوات وأجهزة جمع وتحليل العينات 􀂾</a:t>
            </a:r>
          </a:p>
          <a:p>
            <a:pPr algn="just">
              <a:buFont typeface="Wingdings" pitchFamily="2" charset="2"/>
              <a:buChar char="q"/>
            </a:pPr>
            <a:r>
              <a:rPr lang="ar-IQ" dirty="0" smtClean="0">
                <a:latin typeface="Times New Roman" pitchFamily="18" charset="0"/>
                <a:cs typeface="Times New Roman" pitchFamily="18" charset="0"/>
              </a:rPr>
              <a:t>تحديد مصادر جمع العينات والبيانات ومواعيد تكرارها. 􀂾</a:t>
            </a:r>
          </a:p>
          <a:p>
            <a:pPr algn="just">
              <a:buFont typeface="Wingdings" pitchFamily="2" charset="2"/>
              <a:buChar char="q"/>
            </a:pPr>
            <a:r>
              <a:rPr lang="ar-IQ" dirty="0" smtClean="0">
                <a:latin typeface="Times New Roman" pitchFamily="18" charset="0"/>
                <a:cs typeface="Times New Roman" pitchFamily="18" charset="0"/>
              </a:rPr>
              <a:t>تحديد أساليب معالجة البيانات إحصائياً أو أساليب تحليل وتفسير البيانات بما في ذلك أنواع اختبارات ومستويات الدلالة الإحصائية.</a:t>
            </a:r>
            <a:endParaRPr lang="ar-IQ"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0236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a:latin typeface="Tahoma-Bold"/>
              </a:rPr>
              <a:t>مراحل عامة للبحث </a:t>
            </a:r>
            <a:r>
              <a:rPr lang="ar-IQ" sz="3600" b="1" dirty="0" smtClean="0">
                <a:latin typeface="Tahoma-Bold"/>
              </a:rPr>
              <a:t>العلمي </a:t>
            </a:r>
            <a:endParaRPr lang="ar-IQ" sz="3600" dirty="0"/>
          </a:p>
        </p:txBody>
      </p:sp>
      <p:sp>
        <p:nvSpPr>
          <p:cNvPr id="3" name="عنصر نائب للمحتوى 2"/>
          <p:cNvSpPr>
            <a:spLocks noGrp="1"/>
          </p:cNvSpPr>
          <p:nvPr>
            <p:ph idx="1"/>
          </p:nvPr>
        </p:nvSpPr>
        <p:spPr>
          <a:xfrm>
            <a:off x="0" y="1196752"/>
            <a:ext cx="9144000" cy="5661248"/>
          </a:xfrm>
          <a:solidFill>
            <a:schemeClr val="bg1">
              <a:lumMod val="85000"/>
            </a:schemeClr>
          </a:solidFill>
        </p:spPr>
        <p:txBody>
          <a:bodyPr>
            <a:normAutofit fontScale="92500" lnSpcReduction="10000"/>
          </a:bodyPr>
          <a:lstStyle/>
          <a:p>
            <a:pPr marL="82296" indent="0" algn="just">
              <a:buNone/>
            </a:pPr>
            <a:r>
              <a:rPr lang="ar-IQ" dirty="0" smtClean="0">
                <a:latin typeface="Tahoma"/>
                <a:cs typeface="Tahoma"/>
              </a:rPr>
              <a:t>7</a:t>
            </a:r>
            <a:r>
              <a:rPr lang="ar-IQ" dirty="0" smtClean="0">
                <a:latin typeface="Times New Roman" pitchFamily="18" charset="0"/>
                <a:cs typeface="Times New Roman" pitchFamily="18" charset="0"/>
              </a:rPr>
              <a:t>. </a:t>
            </a:r>
            <a:r>
              <a:rPr lang="ar-IQ" sz="3300" b="1" dirty="0">
                <a:latin typeface="Times New Roman" pitchFamily="18" charset="0"/>
                <a:cs typeface="Times New Roman" pitchFamily="18" charset="0"/>
              </a:rPr>
              <a:t>جمع البيانات المطلوبة بالبحث من مصادر ومراجع تاريخية ماضية وراهنة </a:t>
            </a:r>
            <a:endParaRPr lang="ar-IQ" sz="3300" b="1" dirty="0" smtClean="0">
              <a:latin typeface="Times New Roman" pitchFamily="18" charset="0"/>
              <a:cs typeface="Times New Roman" pitchFamily="18" charset="0"/>
            </a:endParaRPr>
          </a:p>
          <a:p>
            <a:pPr marL="82296" indent="0" algn="just">
              <a:buNone/>
            </a:pPr>
            <a:r>
              <a:rPr lang="ar-IQ" sz="3300" b="1" dirty="0" smtClean="0">
                <a:latin typeface="Times New Roman" pitchFamily="18" charset="0"/>
                <a:cs typeface="Times New Roman" pitchFamily="18" charset="0"/>
              </a:rPr>
              <a:t>8. </a:t>
            </a:r>
            <a:r>
              <a:rPr lang="ar-IQ" sz="3300" b="1" dirty="0">
                <a:latin typeface="Times New Roman" pitchFamily="18" charset="0"/>
                <a:cs typeface="Times New Roman" pitchFamily="18" charset="0"/>
              </a:rPr>
              <a:t>تحليل وتفسير البيانات واقتراح الاستنتاجات والتوصيات المناسبة لحل </a:t>
            </a:r>
            <a:r>
              <a:rPr lang="ar-IQ" sz="3300" b="1" dirty="0" smtClean="0">
                <a:latin typeface="Times New Roman" pitchFamily="18" charset="0"/>
                <a:cs typeface="Times New Roman" pitchFamily="18" charset="0"/>
              </a:rPr>
              <a:t>المشكلة حاضراً </a:t>
            </a:r>
            <a:r>
              <a:rPr lang="ar-IQ" sz="3300" b="1" dirty="0">
                <a:latin typeface="Times New Roman" pitchFamily="18" charset="0"/>
                <a:cs typeface="Times New Roman" pitchFamily="18" charset="0"/>
              </a:rPr>
              <a:t>ومستقبلاً، باستخدام الأساليب والإجراءات البيانية والإحصائية </a:t>
            </a:r>
            <a:r>
              <a:rPr lang="ar-IQ" sz="3300" b="1" dirty="0" smtClean="0">
                <a:latin typeface="Times New Roman" pitchFamily="18" charset="0"/>
                <a:cs typeface="Times New Roman" pitchFamily="18" charset="0"/>
              </a:rPr>
              <a:t>الملائمة لطبيعة </a:t>
            </a:r>
            <a:r>
              <a:rPr lang="ar-IQ" sz="3300" b="1" dirty="0">
                <a:latin typeface="Times New Roman" pitchFamily="18" charset="0"/>
                <a:cs typeface="Times New Roman" pitchFamily="18" charset="0"/>
              </a:rPr>
              <a:t>هذه البيانات.</a:t>
            </a:r>
          </a:p>
          <a:p>
            <a:pPr marL="82296" indent="0" algn="just">
              <a:buNone/>
            </a:pPr>
            <a:r>
              <a:rPr lang="ar-IQ" sz="3300" b="1" dirty="0" smtClean="0">
                <a:latin typeface="Times New Roman" pitchFamily="18" charset="0"/>
                <a:cs typeface="Times New Roman" pitchFamily="18" charset="0"/>
              </a:rPr>
              <a:t>9. كتابة </a:t>
            </a:r>
            <a:r>
              <a:rPr lang="ar-IQ" sz="3300" b="1" dirty="0">
                <a:latin typeface="Times New Roman" pitchFamily="18" charset="0"/>
                <a:cs typeface="Times New Roman" pitchFamily="18" charset="0"/>
              </a:rPr>
              <a:t>البحث و تقييم النتائج بحيث يتم بصيغة ورقة بحثية ستنشر في </a:t>
            </a:r>
            <a:r>
              <a:rPr lang="ar-IQ" sz="3300" b="1" dirty="0" smtClean="0">
                <a:latin typeface="Times New Roman" pitchFamily="18" charset="0"/>
                <a:cs typeface="Times New Roman" pitchFamily="18" charset="0"/>
              </a:rPr>
              <a:t>مجلة متخصصة </a:t>
            </a:r>
            <a:r>
              <a:rPr lang="ar-IQ" sz="3300" b="1" dirty="0">
                <a:latin typeface="Times New Roman" pitchFamily="18" charset="0"/>
                <a:cs typeface="Times New Roman" pitchFamily="18" charset="0"/>
              </a:rPr>
              <a:t>أو </a:t>
            </a:r>
            <a:r>
              <a:rPr lang="ar-IQ" sz="3300" b="1" dirty="0" smtClean="0">
                <a:latin typeface="Times New Roman" pitchFamily="18" charset="0"/>
                <a:cs typeface="Times New Roman" pitchFamily="18" charset="0"/>
              </a:rPr>
              <a:t>سيعرض </a:t>
            </a:r>
            <a:r>
              <a:rPr lang="ar-IQ" sz="3300" b="1" dirty="0">
                <a:latin typeface="Times New Roman" pitchFamily="18" charset="0"/>
                <a:cs typeface="Times New Roman" pitchFamily="18" charset="0"/>
              </a:rPr>
              <a:t>في ندوة أو مؤتمر محلي أو عالمي، أو سيقدم </a:t>
            </a:r>
            <a:r>
              <a:rPr lang="ar-IQ" sz="3300" b="1" dirty="0" smtClean="0">
                <a:latin typeface="Times New Roman" pitchFamily="18" charset="0"/>
                <a:cs typeface="Times New Roman" pitchFamily="18" charset="0"/>
              </a:rPr>
              <a:t>لجهة رسمية </a:t>
            </a:r>
            <a:r>
              <a:rPr lang="ar-IQ" sz="3300" b="1" dirty="0">
                <a:latin typeface="Times New Roman" pitchFamily="18" charset="0"/>
                <a:cs typeface="Times New Roman" pitchFamily="18" charset="0"/>
              </a:rPr>
              <a:t>للاسترشاد والعمل بموجبه، أو </a:t>
            </a:r>
            <a:r>
              <a:rPr lang="ar-IQ" sz="3300" b="1" dirty="0" smtClean="0">
                <a:latin typeface="Times New Roman" pitchFamily="18" charset="0"/>
                <a:cs typeface="Times New Roman" pitchFamily="18" charset="0"/>
              </a:rPr>
              <a:t>كان </a:t>
            </a:r>
            <a:r>
              <a:rPr lang="ar-IQ" sz="3300" b="1" dirty="0">
                <a:latin typeface="Times New Roman" pitchFamily="18" charset="0"/>
                <a:cs typeface="Times New Roman" pitchFamily="18" charset="0"/>
              </a:rPr>
              <a:t>رسالة ماجستير أو </a:t>
            </a:r>
            <a:r>
              <a:rPr lang="ar-IQ" sz="3300" b="1" dirty="0" smtClean="0">
                <a:latin typeface="Times New Roman" pitchFamily="18" charset="0"/>
                <a:cs typeface="Times New Roman" pitchFamily="18" charset="0"/>
              </a:rPr>
              <a:t>دكتوراه.</a:t>
            </a:r>
          </a:p>
          <a:p>
            <a:pPr marL="82296" indent="0" algn="just">
              <a:buNone/>
            </a:pPr>
            <a:r>
              <a:rPr lang="ar-IQ" sz="3300" b="1" dirty="0" smtClean="0">
                <a:latin typeface="Times New Roman" pitchFamily="18" charset="0"/>
                <a:cs typeface="Times New Roman" pitchFamily="18" charset="0"/>
              </a:rPr>
              <a:t> 10.صياغة </a:t>
            </a:r>
            <a:r>
              <a:rPr lang="ar-IQ" sz="3300" b="1" dirty="0">
                <a:latin typeface="Times New Roman" pitchFamily="18" charset="0"/>
                <a:cs typeface="Times New Roman" pitchFamily="18" charset="0"/>
              </a:rPr>
              <a:t>وتعميم نتائج البحث وتبيان أهمية هذه النتائج المتحصل عليها </a:t>
            </a:r>
            <a:r>
              <a:rPr lang="ar-IQ" sz="3300" b="1" dirty="0" smtClean="0">
                <a:latin typeface="Times New Roman" pitchFamily="18" charset="0"/>
                <a:cs typeface="Times New Roman" pitchFamily="18" charset="0"/>
              </a:rPr>
              <a:t>ومتابعة آثار </a:t>
            </a:r>
            <a:r>
              <a:rPr lang="ar-IQ" sz="3300" b="1" dirty="0">
                <a:latin typeface="Times New Roman" pitchFamily="18" charset="0"/>
                <a:cs typeface="Times New Roman" pitchFamily="18" charset="0"/>
              </a:rPr>
              <a:t>تطبيقها وتقدير مدى الحاجة لأبحاث مستقبلية بناء على ذلك.</a:t>
            </a:r>
            <a:endParaRPr lang="ar-IQ" sz="33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4083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3">
              <a:lumMod val="20000"/>
              <a:lumOff val="80000"/>
            </a:schemeClr>
          </a:solidFill>
        </p:spPr>
        <p:txBody>
          <a:bodyPr>
            <a:normAutofit/>
          </a:bodyPr>
          <a:lstStyle/>
          <a:p>
            <a:pPr algn="ctr"/>
            <a:r>
              <a:rPr lang="ar-IQ" sz="3600" b="1" dirty="0" smtClean="0">
                <a:latin typeface="Tahoma-Bold"/>
              </a:rPr>
              <a:t>اهداف البحث العلمي </a:t>
            </a:r>
            <a:endParaRPr lang="ar-IQ" sz="3600" dirty="0"/>
          </a:p>
        </p:txBody>
      </p:sp>
      <p:sp>
        <p:nvSpPr>
          <p:cNvPr id="3" name="عنصر نائب للمحتوى 2"/>
          <p:cNvSpPr>
            <a:spLocks noGrp="1"/>
          </p:cNvSpPr>
          <p:nvPr>
            <p:ph idx="1"/>
          </p:nvPr>
        </p:nvSpPr>
        <p:spPr>
          <a:xfrm>
            <a:off x="0" y="1196752"/>
            <a:ext cx="9144000" cy="5661248"/>
          </a:xfrm>
          <a:solidFill>
            <a:schemeClr val="bg1">
              <a:lumMod val="85000"/>
            </a:schemeClr>
          </a:solidFill>
        </p:spPr>
        <p:txBody>
          <a:bodyPr>
            <a:normAutofit/>
          </a:bodyPr>
          <a:lstStyle/>
          <a:p>
            <a:pPr marL="342900" lvl="0" indent="-342900" fontAlgn="base">
              <a:lnSpc>
                <a:spcPct val="90000"/>
              </a:lnSpc>
              <a:spcBef>
                <a:spcPct val="20000"/>
              </a:spcBef>
              <a:spcAft>
                <a:spcPct val="0"/>
              </a:spcAft>
              <a:buClrTx/>
              <a:buSzTx/>
              <a:buFontTx/>
              <a:buChar char="•"/>
            </a:pPr>
            <a:r>
              <a:rPr lang="ar-IQ" sz="2800" kern="0" dirty="0" smtClean="0">
                <a:solidFill>
                  <a:srgbClr val="000000"/>
                </a:solidFill>
                <a:latin typeface="Arial"/>
                <a:cs typeface="Arial"/>
              </a:rPr>
              <a:t>تقديم </a:t>
            </a:r>
            <a:r>
              <a:rPr lang="ar-IQ" sz="2800" kern="0" dirty="0">
                <a:solidFill>
                  <a:srgbClr val="000000"/>
                </a:solidFill>
                <a:latin typeface="Arial"/>
                <a:cs typeface="Arial"/>
              </a:rPr>
              <a:t>المعرفة من أجل توافر ظروف افضل لبقاء الانسان وأمنه ورفاهيته ، والشواهد كثيرة على ما قدمه البحث العلمي في هذا الاتجاه ، فالبحث اصبح مظهرا حضاريا هاما للأمم ، تحاول أن تأخذ بتقنياته ، وتوفر له وسائله وامكاناته حتى تتمكن من التوصل الى أفضل الحلول للمشاكل التي تواجهها </a:t>
            </a:r>
            <a:r>
              <a:rPr lang="ar-IQ" sz="2800" kern="0" dirty="0" smtClean="0">
                <a:solidFill>
                  <a:srgbClr val="000000"/>
                </a:solidFill>
                <a:latin typeface="Arial"/>
                <a:cs typeface="Arial"/>
              </a:rPr>
              <a:t>.</a:t>
            </a:r>
          </a:p>
          <a:p>
            <a:pPr marL="342900" lvl="0" indent="-342900" fontAlgn="base">
              <a:lnSpc>
                <a:spcPct val="90000"/>
              </a:lnSpc>
              <a:spcBef>
                <a:spcPct val="20000"/>
              </a:spcBef>
              <a:spcAft>
                <a:spcPct val="0"/>
              </a:spcAft>
              <a:buClrTx/>
              <a:buSzTx/>
              <a:buFontTx/>
              <a:buChar char="•"/>
            </a:pPr>
            <a:r>
              <a:rPr lang="ar-IQ" sz="2800" kern="0" dirty="0">
                <a:solidFill>
                  <a:srgbClr val="000000"/>
                </a:solidFill>
                <a:latin typeface="Arial"/>
                <a:cs typeface="Arial"/>
              </a:rPr>
              <a:t>وعلاوة على ما يحققه البحث من منافع للمجتمع الانساني ، فانه يعود على الفرد الباحث نفسه بفوائد شخصية هامة ، اذ يصبح أكثر قدرة على حل مشاكله الخاصة ، واكثر كفاية في الحكم وسلامة التقدير ، كما ان اكتسابه لضوابطه ، يعد منهجية تعطيه الفرصة لاختبارها والتأكد من صحتها ، وليس مجرد استقبالها وتمثل مصداقيتها دون تمحيص .</a:t>
            </a:r>
          </a:p>
          <a:p>
            <a:pPr marL="342900" lvl="0" indent="-342900" fontAlgn="base">
              <a:lnSpc>
                <a:spcPct val="90000"/>
              </a:lnSpc>
              <a:spcBef>
                <a:spcPct val="20000"/>
              </a:spcBef>
              <a:spcAft>
                <a:spcPct val="0"/>
              </a:spcAft>
              <a:buClrTx/>
              <a:buSzTx/>
              <a:buFontTx/>
              <a:buChar char="•"/>
            </a:pPr>
            <a:r>
              <a:rPr lang="ar-IQ" sz="2800" kern="0" dirty="0">
                <a:solidFill>
                  <a:srgbClr val="000000"/>
                </a:solidFill>
                <a:latin typeface="Arial"/>
                <a:cs typeface="Arial"/>
              </a:rPr>
              <a:t>كذلك فان الانهماك في عملية البحث يمكن ان يكون في ذاته خبرة مثيرة وممتعة للباحث نفسه لما فيها من اشباع لدوافع الاستطلاع والاكتشاف وتحقيق الذات ، ولما يمكن ان تنتهي اليه نتائج البحث وما فيها من كشف وابداع </a:t>
            </a:r>
            <a:r>
              <a:rPr lang="ar-IQ" sz="2800" kern="0" dirty="0" smtClean="0">
                <a:solidFill>
                  <a:srgbClr val="000000"/>
                </a:solidFill>
                <a:latin typeface="Arial"/>
                <a:cs typeface="Arial"/>
              </a:rPr>
              <a:t>.</a:t>
            </a:r>
            <a:endParaRPr lang="ar-IQ" sz="2800" kern="0" dirty="0">
              <a:solidFill>
                <a:srgbClr val="000000"/>
              </a:solidFill>
              <a:latin typeface="Arial"/>
              <a:cs typeface="Arial"/>
            </a:endParaRPr>
          </a:p>
          <a:p>
            <a:pPr>
              <a:buFont typeface="Wingdings" pitchFamily="2" charset="2"/>
              <a:buChar char="v"/>
            </a:pPr>
            <a:endParaRPr lang="ar-IQ"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280708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469</TotalTime>
  <Words>1135</Words>
  <Application>Microsoft Office PowerPoint</Application>
  <PresentationFormat>عرض على الشاشة (3:4)‏</PresentationFormat>
  <Paragraphs>68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انقلاب</vt:lpstr>
      <vt:lpstr>عرض تقديمي في PowerPoint</vt:lpstr>
      <vt:lpstr>تعريف البحث Research definition         </vt:lpstr>
      <vt:lpstr>مفهوم البحث العلمي      Scientific Research Concept</vt:lpstr>
      <vt:lpstr>مفهوم البحث العلمي      Scientific Research Concept</vt:lpstr>
      <vt:lpstr>مفهوم البحث العلمي      Scientific Research Concept</vt:lpstr>
      <vt:lpstr>مراحل عامة للبحث العلمي </vt:lpstr>
      <vt:lpstr>مراحل عامة للبحث العلمي </vt:lpstr>
      <vt:lpstr>مراحل عامة للبحث العلمي </vt:lpstr>
      <vt:lpstr>اهداف البحث العلمي </vt:lpstr>
      <vt:lpstr>منهجية البحث العلمي الزراعي</vt:lpstr>
      <vt:lpstr>اختيار موضوع البحث </vt:lpstr>
      <vt:lpstr>ولكي يكون اختيار موضوع البحث موفقاً وسليماً يجب أن يتوفر فيه الشروط التالية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-2-</dc:title>
  <dc:creator>DR.Ahmed Saker 2o1O</dc:creator>
  <cp:lastModifiedBy>DR.Ahmed Saker 2o1O</cp:lastModifiedBy>
  <cp:revision>38</cp:revision>
  <dcterms:created xsi:type="dcterms:W3CDTF">2020-05-17T15:17:34Z</dcterms:created>
  <dcterms:modified xsi:type="dcterms:W3CDTF">2023-10-23T19:22:28Z</dcterms:modified>
</cp:coreProperties>
</file>